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handoutMasterIdLst>
    <p:handoutMasterId r:id="rId21"/>
  </p:handoutMasterIdLst>
  <p:sldIdLst>
    <p:sldId id="256" r:id="rId2"/>
    <p:sldId id="384" r:id="rId3"/>
    <p:sldId id="385" r:id="rId4"/>
    <p:sldId id="271" r:id="rId5"/>
    <p:sldId id="392" r:id="rId6"/>
    <p:sldId id="387" r:id="rId7"/>
    <p:sldId id="388" r:id="rId8"/>
    <p:sldId id="389" r:id="rId9"/>
    <p:sldId id="390" r:id="rId10"/>
    <p:sldId id="391" r:id="rId11"/>
    <p:sldId id="393" r:id="rId12"/>
    <p:sldId id="394" r:id="rId13"/>
    <p:sldId id="395" r:id="rId14"/>
    <p:sldId id="396" r:id="rId15"/>
    <p:sldId id="397" r:id="rId16"/>
    <p:sldId id="398" r:id="rId17"/>
    <p:sldId id="399" r:id="rId18"/>
    <p:sldId id="400" r:id="rId19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31DB3-A812-4B92-9809-A43459D43625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225AEE-C524-492E-B239-687B62E2A32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3109025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8B1E6F-2D73-44C7-9659-AEDB504DD52F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E87908-EE1D-4821-9E9B-5C5CB1ED85C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758951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312912" y="359898"/>
            <a:ext cx="7579568" cy="1472184"/>
          </a:xfrm>
        </p:spPr>
        <p:txBody>
          <a:bodyPr anchor="b">
            <a:noAutofit/>
          </a:bodyPr>
          <a:lstStyle>
            <a:lvl1pPr algn="ctr">
              <a:defRPr sz="48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2967304"/>
            <a:ext cx="7406640" cy="965752"/>
          </a:xfrm>
        </p:spPr>
        <p:txBody>
          <a:bodyPr tIns="0"/>
          <a:lstStyle>
            <a:lvl1pPr marL="27432" indent="0" algn="ctr">
              <a:buNone/>
              <a:defRPr sz="2600">
                <a:solidFill>
                  <a:srgbClr val="660066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th-TH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495800"/>
          </a:xfrm>
        </p:spPr>
        <p:txBody>
          <a:bodyPr/>
          <a:lstStyle/>
          <a:p>
            <a:endParaRPr lang="th-T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60432" y="6246584"/>
            <a:ext cx="585787" cy="457200"/>
          </a:xfrm>
        </p:spPr>
        <p:txBody>
          <a:bodyPr/>
          <a:lstStyle>
            <a:lvl1pPr>
              <a:defRPr/>
            </a:lvl1pPr>
          </a:lstStyle>
          <a:p>
            <a:fld id="{CB243897-679D-4B7A-A277-FC300E629EFA}" type="slidenum">
              <a:rPr lang="en-US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boe-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h-T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accent5">
                    <a:lumMod val="50000"/>
                  </a:schemeClr>
                </a:solidFill>
                <a:effectLst/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boe-logo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Office_Excel_97-20032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___Microsoft_Office_Excel_97-20031.xls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Measure of association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h-TH" dirty="0" smtClean="0"/>
              <a:t>น.พ.ยงเจือ เหล่าศิริถาวร</a:t>
            </a:r>
          </a:p>
          <a:p>
            <a:pPr algn="ctr"/>
            <a:r>
              <a:rPr lang="th-TH" dirty="0" smtClean="0"/>
              <a:t>สำนักระบาดวิทยา กรมควบคุมโรค กระทรวงสาธารณสุข</a:t>
            </a:r>
            <a:endParaRPr lang="th-TH" dirty="0"/>
          </a:p>
        </p:txBody>
      </p:sp>
      <p:pic>
        <p:nvPicPr>
          <p:cNvPr id="4" name="Picture 4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36525" y="4965502"/>
            <a:ext cx="1204822" cy="11998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การแปลผล </a:t>
            </a:r>
            <a:r>
              <a:rPr lang="en-US" sz="3600" dirty="0"/>
              <a:t>risk </a:t>
            </a:r>
            <a:r>
              <a:rPr lang="en-US" sz="3600" dirty="0" smtClean="0"/>
              <a:t>ratio, rate ratio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กรณี </a:t>
            </a:r>
            <a:r>
              <a:rPr lang="en-US" dirty="0" smtClean="0"/>
              <a:t>risk ratio</a:t>
            </a:r>
            <a:endParaRPr lang="th-TH" dirty="0" smtClean="0"/>
          </a:p>
          <a:p>
            <a:pPr lvl="1"/>
            <a:r>
              <a:rPr lang="th-TH" dirty="0"/>
              <a:t>ผู้ที่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exposure</a:t>
            </a:r>
            <a:r>
              <a:rPr lang="th-TH" dirty="0"/>
              <a:t>) </a:t>
            </a:r>
            <a:r>
              <a:rPr lang="th-TH" dirty="0" smtClean="0"/>
              <a:t>มีความเสี่ยงต่อการเกิด </a:t>
            </a:r>
            <a:r>
              <a:rPr lang="en-US" dirty="0" smtClean="0"/>
              <a:t>outcome </a:t>
            </a:r>
            <a:r>
              <a:rPr lang="th-TH" dirty="0"/>
              <a:t>เป็น </a:t>
            </a:r>
            <a:r>
              <a:rPr lang="en-US" dirty="0"/>
              <a:t>… </a:t>
            </a:r>
            <a:r>
              <a:rPr lang="th-TH" dirty="0"/>
              <a:t>เท่าเทียบกับผู้ที่ไม่มี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no exposure</a:t>
            </a:r>
            <a:r>
              <a:rPr lang="th-TH" dirty="0"/>
              <a:t>) </a:t>
            </a:r>
          </a:p>
          <a:p>
            <a:pPr lvl="2"/>
            <a:r>
              <a:rPr lang="th-TH" dirty="0" smtClean="0"/>
              <a:t>ผู้ที่มีปัจจัยมีความเสี่ยงต่อการเกิดโรคเป็นกี่</a:t>
            </a:r>
            <a:r>
              <a:rPr lang="th-TH" dirty="0"/>
              <a:t> </a:t>
            </a:r>
            <a:r>
              <a:rPr lang="en-US" dirty="0" smtClean="0"/>
              <a:t>… </a:t>
            </a:r>
            <a:r>
              <a:rPr lang="th-TH" dirty="0" smtClean="0"/>
              <a:t>เทียบกับผู้ที่ไม่มีปัจจัย</a:t>
            </a:r>
          </a:p>
          <a:p>
            <a:r>
              <a:rPr lang="th-TH" dirty="0"/>
              <a:t>กรณี </a:t>
            </a:r>
            <a:r>
              <a:rPr lang="en-US" dirty="0" smtClean="0"/>
              <a:t>rate </a:t>
            </a:r>
            <a:r>
              <a:rPr lang="en-US" dirty="0"/>
              <a:t>ratio</a:t>
            </a:r>
            <a:endParaRPr lang="th-TH" dirty="0"/>
          </a:p>
          <a:p>
            <a:pPr lvl="1"/>
            <a:r>
              <a:rPr lang="th-TH" dirty="0"/>
              <a:t>ผู้ที่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exposure</a:t>
            </a:r>
            <a:r>
              <a:rPr lang="th-TH" dirty="0"/>
              <a:t>) </a:t>
            </a:r>
            <a:r>
              <a:rPr lang="th-TH" dirty="0" smtClean="0"/>
              <a:t>มีอัตราการ</a:t>
            </a:r>
            <a:r>
              <a:rPr lang="th-TH" dirty="0"/>
              <a:t>เกิด </a:t>
            </a:r>
            <a:r>
              <a:rPr lang="en-US" dirty="0"/>
              <a:t>outcome </a:t>
            </a:r>
            <a:r>
              <a:rPr lang="th-TH" dirty="0"/>
              <a:t>เป็น </a:t>
            </a:r>
            <a:r>
              <a:rPr lang="en-US" dirty="0"/>
              <a:t>… </a:t>
            </a:r>
            <a:r>
              <a:rPr lang="th-TH" dirty="0"/>
              <a:t>เท่าเทียบกับผู้ที่ไม่มี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no exposure</a:t>
            </a:r>
            <a:r>
              <a:rPr lang="th-TH" dirty="0"/>
              <a:t>) </a:t>
            </a:r>
          </a:p>
          <a:p>
            <a:pPr lvl="2"/>
            <a:r>
              <a:rPr lang="th-TH" dirty="0" smtClean="0"/>
              <a:t>ผู้ที่มี</a:t>
            </a:r>
            <a:r>
              <a:rPr lang="th-TH" dirty="0"/>
              <a:t>ปัจจัย</a:t>
            </a:r>
            <a:r>
              <a:rPr lang="th-TH" dirty="0" smtClean="0"/>
              <a:t>มีอัตราการเกิดโรคเป็น </a:t>
            </a:r>
            <a:r>
              <a:rPr lang="en-US" dirty="0"/>
              <a:t>… </a:t>
            </a:r>
            <a:r>
              <a:rPr lang="th-TH" dirty="0" smtClean="0"/>
              <a:t>เท่า</a:t>
            </a:r>
            <a:r>
              <a:rPr lang="th-TH" dirty="0"/>
              <a:t>เทียบกับผู้ที่ไม่มีปัจจัย</a:t>
            </a:r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xmlns="" val="98161183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123B2F-C48E-4EE6-A9B6-5F6721FDE41A}" type="slidenum">
              <a:rPr lang="th-TH"/>
              <a:pPr/>
              <a:t>11</a:t>
            </a:fld>
            <a:endParaRPr lang="th-TH"/>
          </a:p>
        </p:txBody>
      </p:sp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 sz="4000"/>
              <a:t>Odds Ratios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2057400"/>
            <a:ext cx="7498080" cy="3963888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th-TH" b="0" dirty="0"/>
              <a:t>Odds Ratios คือ อะไร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0" dirty="0"/>
              <a:t>		= Ratio of  two odds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th-TH" b="0" dirty="0"/>
          </a:p>
          <a:p>
            <a:pPr>
              <a:lnSpc>
                <a:spcPct val="80000"/>
              </a:lnSpc>
            </a:pPr>
            <a:r>
              <a:rPr lang="en-US" b="0" dirty="0"/>
              <a:t>Odds </a:t>
            </a:r>
            <a:r>
              <a:rPr lang="th-TH" b="0" dirty="0"/>
              <a:t>คืออะไร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th-TH" b="0" dirty="0"/>
              <a:t>		</a:t>
            </a:r>
            <a:r>
              <a:rPr lang="en-US" b="0" dirty="0"/>
              <a:t>=</a:t>
            </a:r>
            <a:r>
              <a:rPr lang="th-TH" b="0" dirty="0"/>
              <a:t> โอกาสของการเกิดเหตุการณ์(มีปัจจัย) เทียบกับ โอกาสของการไม่เกิดเหตุการณ์(ไม่มีปัจจัย)</a:t>
            </a:r>
          </a:p>
        </p:txBody>
      </p:sp>
    </p:spTree>
    <p:extLst>
      <p:ext uri="{BB962C8B-B14F-4D97-AF65-F5344CB8AC3E}">
        <p14:creationId xmlns:p14="http://schemas.microsoft.com/office/powerpoint/2010/main" xmlns="" val="1787852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3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39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39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39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971" grpId="0" build="p" bldLvl="2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A164B6-EBAF-44FF-83EF-D63E2DFE85A0}" type="slidenum">
              <a:rPr lang="th-TH"/>
              <a:pPr/>
              <a:t>12</a:t>
            </a:fld>
            <a:endParaRPr lang="th-TH"/>
          </a:p>
        </p:txBody>
      </p:sp>
      <p:sp>
        <p:nvSpPr>
          <p:cNvPr id="8499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4400" y="2895600"/>
            <a:ext cx="8229600" cy="3733800"/>
          </a:xfrm>
          <a:noFill/>
          <a:ln/>
        </p:spPr>
        <p:txBody>
          <a:bodyPr/>
          <a:lstStyle/>
          <a:p>
            <a:pPr>
              <a:lnSpc>
                <a:spcPct val="80000"/>
              </a:lnSpc>
            </a:pPr>
            <a:r>
              <a:rPr lang="th-TH" b="0" dirty="0"/>
              <a:t> โอกาสของการเกิดเหตุการณ์(มีปัจจัย)ของผู้ป่วย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0" dirty="0"/>
              <a:t>				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=a/(</a:t>
            </a:r>
            <a:r>
              <a:rPr lang="en-US" b="0" dirty="0" err="1">
                <a:solidFill>
                  <a:schemeClr val="accent6">
                    <a:lumMod val="75000"/>
                  </a:schemeClr>
                </a:solidFill>
              </a:rPr>
              <a:t>a+c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)</a:t>
            </a:r>
          </a:p>
          <a:p>
            <a:pPr>
              <a:lnSpc>
                <a:spcPct val="80000"/>
              </a:lnSpc>
            </a:pPr>
            <a:r>
              <a:rPr lang="th-TH" b="0" dirty="0"/>
              <a:t>โอกาสของการไม่เกิดเหตุการณ์(ไม่มีปัจจัย) ของผู้ป่วย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th-TH" b="0" dirty="0"/>
              <a:t>				</a:t>
            </a:r>
            <a:r>
              <a:rPr lang="th-TH" b="0" dirty="0">
                <a:solidFill>
                  <a:schemeClr val="accent6">
                    <a:lumMod val="75000"/>
                  </a:schemeClr>
                </a:solidFill>
              </a:rPr>
              <a:t>=c/(a+c)</a:t>
            </a:r>
          </a:p>
          <a:p>
            <a:pPr>
              <a:lnSpc>
                <a:spcPct val="80000"/>
              </a:lnSpc>
            </a:pPr>
            <a:r>
              <a:rPr lang="th-TH" b="0" dirty="0"/>
              <a:t>Odds ของการมีปัจจัยเสี่ยงในกลุ่มผู้ป่วย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th-TH" b="0" dirty="0"/>
              <a:t>			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= [a/(</a:t>
            </a:r>
            <a:r>
              <a:rPr lang="en-US" b="0" dirty="0" err="1">
                <a:solidFill>
                  <a:schemeClr val="accent6">
                    <a:lumMod val="75000"/>
                  </a:schemeClr>
                </a:solidFill>
              </a:rPr>
              <a:t>a+c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)] / [c/(</a:t>
            </a:r>
            <a:r>
              <a:rPr lang="en-US" b="0" dirty="0" err="1">
                <a:solidFill>
                  <a:schemeClr val="accent6">
                    <a:lumMod val="75000"/>
                  </a:schemeClr>
                </a:solidFill>
              </a:rPr>
              <a:t>a+c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)]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			= </a:t>
            </a:r>
            <a:r>
              <a:rPr lang="en-US" sz="4000" b="0" dirty="0">
                <a:solidFill>
                  <a:schemeClr val="accent6">
                    <a:lumMod val="75000"/>
                  </a:schemeClr>
                </a:solidFill>
              </a:rPr>
              <a:t>a/c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th-TH" b="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4995" name="Text Box 3"/>
          <p:cNvSpPr txBox="1">
            <a:spLocks noChangeArrowheads="1"/>
          </p:cNvSpPr>
          <p:nvPr/>
        </p:nvSpPr>
        <p:spPr bwMode="auto">
          <a:xfrm>
            <a:off x="1828800" y="990600"/>
            <a:ext cx="1371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200" b="1">
                <a:solidFill>
                  <a:schemeClr val="accent6">
                    <a:lumMod val="75000"/>
                  </a:schemeClr>
                </a:solidFill>
              </a:rPr>
              <a:t>มีปัจจัย</a:t>
            </a:r>
          </a:p>
        </p:txBody>
      </p:sp>
      <p:sp>
        <p:nvSpPr>
          <p:cNvPr id="84996" name="Text Box 4"/>
          <p:cNvSpPr txBox="1">
            <a:spLocks noChangeArrowheads="1"/>
          </p:cNvSpPr>
          <p:nvPr/>
        </p:nvSpPr>
        <p:spPr bwMode="auto">
          <a:xfrm>
            <a:off x="1752600" y="1828800"/>
            <a:ext cx="1524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200" b="1">
                <a:solidFill>
                  <a:schemeClr val="accent6">
                    <a:lumMod val="75000"/>
                  </a:schemeClr>
                </a:solidFill>
              </a:rPr>
              <a:t>ไม่มีปัจจัย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505200" y="228600"/>
            <a:ext cx="3048000" cy="584200"/>
            <a:chOff x="2208" y="672"/>
            <a:chExt cx="1920" cy="368"/>
          </a:xfrm>
        </p:grpSpPr>
        <p:sp>
          <p:nvSpPr>
            <p:cNvPr id="84998" name="Text Box 6"/>
            <p:cNvSpPr txBox="1">
              <a:spLocks noChangeArrowheads="1"/>
            </p:cNvSpPr>
            <p:nvPr/>
          </p:nvSpPr>
          <p:spPr bwMode="auto">
            <a:xfrm>
              <a:off x="2208" y="672"/>
              <a:ext cx="96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200" b="1">
                  <a:solidFill>
                    <a:schemeClr val="accent6">
                      <a:lumMod val="75000"/>
                    </a:schemeClr>
                  </a:solidFill>
                </a:rPr>
                <a:t>ป่วย</a:t>
              </a:r>
            </a:p>
          </p:txBody>
        </p:sp>
        <p:sp>
          <p:nvSpPr>
            <p:cNvPr id="84999" name="Text Box 7"/>
            <p:cNvSpPr txBox="1">
              <a:spLocks noChangeArrowheads="1"/>
            </p:cNvSpPr>
            <p:nvPr/>
          </p:nvSpPr>
          <p:spPr bwMode="auto">
            <a:xfrm>
              <a:off x="3168" y="672"/>
              <a:ext cx="960" cy="3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200" b="1">
                  <a:solidFill>
                    <a:schemeClr val="accent6">
                      <a:lumMod val="75000"/>
                    </a:schemeClr>
                  </a:solidFill>
                </a:rPr>
                <a:t>ไม่ป่วย</a:t>
              </a:r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505200" y="838200"/>
            <a:ext cx="3048000" cy="1981200"/>
            <a:chOff x="1920" y="2448"/>
            <a:chExt cx="1920" cy="1248"/>
          </a:xfrm>
        </p:grpSpPr>
        <p:sp>
          <p:nvSpPr>
            <p:cNvPr id="85001" name="Rectangle 9"/>
            <p:cNvSpPr>
              <a:spLocks noChangeArrowheads="1"/>
            </p:cNvSpPr>
            <p:nvPr/>
          </p:nvSpPr>
          <p:spPr bwMode="auto">
            <a:xfrm>
              <a:off x="1920" y="2448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5002" name="Rectangle 10"/>
            <p:cNvSpPr>
              <a:spLocks noChangeArrowheads="1"/>
            </p:cNvSpPr>
            <p:nvPr/>
          </p:nvSpPr>
          <p:spPr bwMode="auto">
            <a:xfrm>
              <a:off x="2880" y="3072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5003" name="Rectangle 11"/>
            <p:cNvSpPr>
              <a:spLocks noChangeArrowheads="1"/>
            </p:cNvSpPr>
            <p:nvPr/>
          </p:nvSpPr>
          <p:spPr bwMode="auto">
            <a:xfrm>
              <a:off x="2880" y="2448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  <p:sp>
          <p:nvSpPr>
            <p:cNvPr id="85004" name="Rectangle 12"/>
            <p:cNvSpPr>
              <a:spLocks noChangeArrowheads="1"/>
            </p:cNvSpPr>
            <p:nvPr/>
          </p:nvSpPr>
          <p:spPr bwMode="auto">
            <a:xfrm>
              <a:off x="1920" y="3072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/>
            </a:p>
          </p:txBody>
        </p:sp>
      </p:grpSp>
      <p:sp>
        <p:nvSpPr>
          <p:cNvPr id="85005" name="Text Box 13"/>
          <p:cNvSpPr txBox="1">
            <a:spLocks noChangeArrowheads="1"/>
          </p:cNvSpPr>
          <p:nvPr/>
        </p:nvSpPr>
        <p:spPr bwMode="auto">
          <a:xfrm>
            <a:off x="3886200" y="685800"/>
            <a:ext cx="762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4800" b="1">
                <a:solidFill>
                  <a:schemeClr val="accent6">
                    <a:lumMod val="75000"/>
                  </a:schemeClr>
                </a:solidFill>
                <a:latin typeface="Browallia New" pitchFamily="34" charset="-34"/>
              </a:rPr>
              <a:t>a</a:t>
            </a:r>
          </a:p>
        </p:txBody>
      </p:sp>
      <p:sp>
        <p:nvSpPr>
          <p:cNvPr id="85006" name="Text Box 14"/>
          <p:cNvSpPr txBox="1">
            <a:spLocks noChangeArrowheads="1"/>
          </p:cNvSpPr>
          <p:nvPr/>
        </p:nvSpPr>
        <p:spPr bwMode="auto">
          <a:xfrm>
            <a:off x="3581400" y="1676400"/>
            <a:ext cx="137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4800" b="1">
                <a:solidFill>
                  <a:schemeClr val="accent6">
                    <a:lumMod val="75000"/>
                  </a:schemeClr>
                </a:solidFill>
                <a:latin typeface="Browallia New" pitchFamily="34" charset="-34"/>
              </a:rPr>
              <a:t>c</a:t>
            </a:r>
          </a:p>
        </p:txBody>
      </p:sp>
      <p:sp>
        <p:nvSpPr>
          <p:cNvPr id="85007" name="Text Box 15"/>
          <p:cNvSpPr txBox="1">
            <a:spLocks noChangeArrowheads="1"/>
          </p:cNvSpPr>
          <p:nvPr/>
        </p:nvSpPr>
        <p:spPr bwMode="auto">
          <a:xfrm>
            <a:off x="5105400" y="685800"/>
            <a:ext cx="12954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4800" b="1">
                <a:solidFill>
                  <a:schemeClr val="accent6">
                    <a:lumMod val="75000"/>
                  </a:schemeClr>
                </a:solidFill>
                <a:latin typeface="Browallia New" pitchFamily="34" charset="-34"/>
              </a:rPr>
              <a:t>b</a:t>
            </a:r>
          </a:p>
        </p:txBody>
      </p:sp>
      <p:sp>
        <p:nvSpPr>
          <p:cNvPr id="85008" name="Text Box 16"/>
          <p:cNvSpPr txBox="1">
            <a:spLocks noChangeArrowheads="1"/>
          </p:cNvSpPr>
          <p:nvPr/>
        </p:nvSpPr>
        <p:spPr bwMode="auto">
          <a:xfrm>
            <a:off x="5029200" y="1676400"/>
            <a:ext cx="13716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4800" b="1">
                <a:solidFill>
                  <a:schemeClr val="accent6">
                    <a:lumMod val="75000"/>
                  </a:schemeClr>
                </a:solidFill>
                <a:latin typeface="Browallia New" pitchFamily="34" charset="-34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xmlns="" val="37132692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49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49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49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49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49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849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8499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994" grpId="0" build="p" bldLvl="2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52DD7E-6D34-44AF-8119-9AA5A81308D1}" type="slidenum">
              <a:rPr lang="th-TH"/>
              <a:pPr/>
              <a:t>13</a:t>
            </a:fld>
            <a:endParaRPr lang="th-TH"/>
          </a:p>
        </p:txBody>
      </p:sp>
      <p:sp>
        <p:nvSpPr>
          <p:cNvPr id="8601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331640" y="2773363"/>
            <a:ext cx="7355160" cy="3357562"/>
          </a:xfrm>
          <a:noFill/>
          <a:ln/>
        </p:spPr>
        <p:txBody>
          <a:bodyPr>
            <a:normAutofit/>
          </a:bodyPr>
          <a:lstStyle/>
          <a:p>
            <a:pPr>
              <a:lnSpc>
                <a:spcPct val="70000"/>
              </a:lnSpc>
            </a:pPr>
            <a:r>
              <a:rPr lang="th-TH" b="0" dirty="0"/>
              <a:t>Odds ใน </a:t>
            </a:r>
            <a:r>
              <a:rPr lang="en-US" b="0" dirty="0"/>
              <a:t>Case-control study</a:t>
            </a:r>
          </a:p>
          <a:p>
            <a:pPr lvl="1">
              <a:lnSpc>
                <a:spcPct val="70000"/>
              </a:lnSpc>
            </a:pPr>
            <a:r>
              <a:rPr lang="en-US" b="0" dirty="0"/>
              <a:t>Odds </a:t>
            </a:r>
            <a:r>
              <a:rPr lang="th-TH" b="0" dirty="0"/>
              <a:t>ของการมีปัจจัยในผู้ป่วย </a:t>
            </a:r>
            <a:r>
              <a:rPr lang="en-US" b="0" dirty="0"/>
              <a:t>= a/c</a:t>
            </a:r>
          </a:p>
          <a:p>
            <a:pPr lvl="1">
              <a:lnSpc>
                <a:spcPct val="70000"/>
              </a:lnSpc>
            </a:pPr>
            <a:r>
              <a:rPr lang="en-US" b="0" dirty="0"/>
              <a:t>Odds </a:t>
            </a:r>
            <a:r>
              <a:rPr lang="th-TH" b="0" dirty="0"/>
              <a:t>ของการมีปัจจัยในกลุ่มเปรียบเทียบ </a:t>
            </a:r>
            <a:r>
              <a:rPr lang="en-US" b="0" dirty="0"/>
              <a:t>= b/d</a:t>
            </a:r>
          </a:p>
          <a:p>
            <a:pPr lvl="1">
              <a:lnSpc>
                <a:spcPct val="60000"/>
              </a:lnSpc>
            </a:pPr>
            <a:endParaRPr lang="en-US" b="0" dirty="0"/>
          </a:p>
          <a:p>
            <a:pPr>
              <a:lnSpc>
                <a:spcPct val="60000"/>
              </a:lnSpc>
            </a:pPr>
            <a:r>
              <a:rPr lang="en-US" b="0" dirty="0"/>
              <a:t>Odds ratio </a:t>
            </a: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= (a/c) / (b/d)</a:t>
            </a:r>
          </a:p>
          <a:p>
            <a:pPr>
              <a:lnSpc>
                <a:spcPct val="60000"/>
              </a:lnSpc>
              <a:buFont typeface="Wingdings" pitchFamily="2" charset="2"/>
              <a:buNone/>
            </a:pPr>
            <a:r>
              <a:rPr lang="en-US" b="0" dirty="0">
                <a:solidFill>
                  <a:schemeClr val="accent6">
                    <a:lumMod val="75000"/>
                  </a:schemeClr>
                </a:solidFill>
              </a:rPr>
              <a:t>			      = ad / </a:t>
            </a:r>
            <a:r>
              <a:rPr lang="en-US" b="0" dirty="0" err="1">
                <a:solidFill>
                  <a:schemeClr val="accent6">
                    <a:lumMod val="75000"/>
                  </a:schemeClr>
                </a:solidFill>
              </a:rPr>
              <a:t>bc</a:t>
            </a:r>
            <a:endParaRPr lang="en-US" sz="4000" b="0" dirty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lnSpc>
                <a:spcPct val="60000"/>
              </a:lnSpc>
              <a:buFont typeface="Wingdings" pitchFamily="2" charset="2"/>
              <a:buNone/>
            </a:pPr>
            <a:endParaRPr lang="th-TH" b="0" dirty="0"/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3200400" y="304800"/>
            <a:ext cx="2563813" cy="641350"/>
            <a:chOff x="2208" y="672"/>
            <a:chExt cx="1920" cy="572"/>
          </a:xfrm>
        </p:grpSpPr>
        <p:sp>
          <p:nvSpPr>
            <p:cNvPr id="86020" name="Text Box 4"/>
            <p:cNvSpPr txBox="1">
              <a:spLocks noChangeArrowheads="1"/>
            </p:cNvSpPr>
            <p:nvPr/>
          </p:nvSpPr>
          <p:spPr bwMode="auto">
            <a:xfrm>
              <a:off x="2208" y="672"/>
              <a:ext cx="961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600">
                  <a:solidFill>
                    <a:schemeClr val="accent6">
                      <a:lumMod val="75000"/>
                    </a:schemeClr>
                  </a:solidFill>
                </a:rPr>
                <a:t>ป่วย</a:t>
              </a:r>
            </a:p>
          </p:txBody>
        </p:sp>
        <p:sp>
          <p:nvSpPr>
            <p:cNvPr id="86021" name="Text Box 5"/>
            <p:cNvSpPr txBox="1">
              <a:spLocks noChangeArrowheads="1"/>
            </p:cNvSpPr>
            <p:nvPr/>
          </p:nvSpPr>
          <p:spPr bwMode="auto">
            <a:xfrm>
              <a:off x="3169" y="672"/>
              <a:ext cx="959" cy="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600">
                  <a:solidFill>
                    <a:schemeClr val="accent6">
                      <a:lumMod val="75000"/>
                    </a:schemeClr>
                  </a:solidFill>
                </a:rPr>
                <a:t>ไม่ป่วย</a:t>
              </a:r>
            </a:p>
          </p:txBody>
        </p:sp>
      </p:grpSp>
      <p:grpSp>
        <p:nvGrpSpPr>
          <p:cNvPr id="3" name="Group 6"/>
          <p:cNvGrpSpPr>
            <a:grpSpLocks/>
          </p:cNvGrpSpPr>
          <p:nvPr/>
        </p:nvGrpSpPr>
        <p:grpSpPr bwMode="auto">
          <a:xfrm>
            <a:off x="3227388" y="963613"/>
            <a:ext cx="2563812" cy="1398587"/>
            <a:chOff x="1920" y="2448"/>
            <a:chExt cx="1920" cy="1248"/>
          </a:xfrm>
        </p:grpSpPr>
        <p:sp>
          <p:nvSpPr>
            <p:cNvPr id="86023" name="Rectangle 7"/>
            <p:cNvSpPr>
              <a:spLocks noChangeArrowheads="1"/>
            </p:cNvSpPr>
            <p:nvPr/>
          </p:nvSpPr>
          <p:spPr bwMode="auto">
            <a:xfrm>
              <a:off x="1920" y="2448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6024" name="Rectangle 8"/>
            <p:cNvSpPr>
              <a:spLocks noChangeArrowheads="1"/>
            </p:cNvSpPr>
            <p:nvPr/>
          </p:nvSpPr>
          <p:spPr bwMode="auto">
            <a:xfrm>
              <a:off x="2880" y="3072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6025" name="Rectangle 9"/>
            <p:cNvSpPr>
              <a:spLocks noChangeArrowheads="1"/>
            </p:cNvSpPr>
            <p:nvPr/>
          </p:nvSpPr>
          <p:spPr bwMode="auto">
            <a:xfrm>
              <a:off x="2880" y="2448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86026" name="Rectangle 10"/>
            <p:cNvSpPr>
              <a:spLocks noChangeArrowheads="1"/>
            </p:cNvSpPr>
            <p:nvPr/>
          </p:nvSpPr>
          <p:spPr bwMode="auto">
            <a:xfrm>
              <a:off x="1920" y="3072"/>
              <a:ext cx="960" cy="624"/>
            </a:xfrm>
            <a:prstGeom prst="rect">
              <a:avLst/>
            </a:prstGeom>
            <a:noFill/>
            <a:ln w="28575">
              <a:solidFill>
                <a:srgbClr val="6666FF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86027" name="Text Box 11"/>
          <p:cNvSpPr txBox="1">
            <a:spLocks noChangeArrowheads="1"/>
          </p:cNvSpPr>
          <p:nvPr/>
        </p:nvSpPr>
        <p:spPr bwMode="auto">
          <a:xfrm>
            <a:off x="3581400" y="800100"/>
            <a:ext cx="64135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5400">
                <a:solidFill>
                  <a:schemeClr val="accent6">
                    <a:lumMod val="75000"/>
                  </a:schemeClr>
                </a:solidFill>
              </a:rPr>
              <a:t>a</a:t>
            </a:r>
          </a:p>
        </p:txBody>
      </p:sp>
      <p:sp>
        <p:nvSpPr>
          <p:cNvPr id="86028" name="Text Box 12"/>
          <p:cNvSpPr txBox="1">
            <a:spLocks noChangeArrowheads="1"/>
          </p:cNvSpPr>
          <p:nvPr/>
        </p:nvSpPr>
        <p:spPr bwMode="auto">
          <a:xfrm>
            <a:off x="3352800" y="1466850"/>
            <a:ext cx="11541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5400">
                <a:solidFill>
                  <a:schemeClr val="accent6">
                    <a:lumMod val="75000"/>
                  </a:schemeClr>
                </a:solidFill>
              </a:rPr>
              <a:t>c</a:t>
            </a:r>
          </a:p>
        </p:txBody>
      </p:sp>
      <p:sp>
        <p:nvSpPr>
          <p:cNvPr id="86029" name="Text Box 13"/>
          <p:cNvSpPr txBox="1">
            <a:spLocks noChangeArrowheads="1"/>
          </p:cNvSpPr>
          <p:nvPr/>
        </p:nvSpPr>
        <p:spPr bwMode="auto">
          <a:xfrm>
            <a:off x="4572000" y="838200"/>
            <a:ext cx="108902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5400">
                <a:solidFill>
                  <a:schemeClr val="accent6">
                    <a:lumMod val="75000"/>
                  </a:schemeClr>
                </a:solidFill>
              </a:rPr>
              <a:t>b</a:t>
            </a:r>
          </a:p>
        </p:txBody>
      </p:sp>
      <p:sp>
        <p:nvSpPr>
          <p:cNvPr id="86030" name="Text Box 14"/>
          <p:cNvSpPr txBox="1">
            <a:spLocks noChangeArrowheads="1"/>
          </p:cNvSpPr>
          <p:nvPr/>
        </p:nvSpPr>
        <p:spPr bwMode="auto">
          <a:xfrm>
            <a:off x="4495800" y="1466850"/>
            <a:ext cx="115411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5400">
                <a:solidFill>
                  <a:schemeClr val="accent6">
                    <a:lumMod val="75000"/>
                  </a:schemeClr>
                </a:solidFill>
              </a:rPr>
              <a:t>d</a:t>
            </a:r>
          </a:p>
        </p:txBody>
      </p:sp>
      <p:sp>
        <p:nvSpPr>
          <p:cNvPr id="86031" name="Text Box 15"/>
          <p:cNvSpPr txBox="1">
            <a:spLocks noChangeArrowheads="1"/>
          </p:cNvSpPr>
          <p:nvPr/>
        </p:nvSpPr>
        <p:spPr bwMode="auto">
          <a:xfrm>
            <a:off x="1828800" y="990600"/>
            <a:ext cx="1371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600">
                <a:solidFill>
                  <a:schemeClr val="accent6">
                    <a:lumMod val="75000"/>
                  </a:schemeClr>
                </a:solidFill>
              </a:rPr>
              <a:t>มีปัจจัย</a:t>
            </a:r>
          </a:p>
        </p:txBody>
      </p:sp>
      <p:sp>
        <p:nvSpPr>
          <p:cNvPr id="86032" name="Text Box 16"/>
          <p:cNvSpPr txBox="1">
            <a:spLocks noChangeArrowheads="1"/>
          </p:cNvSpPr>
          <p:nvPr/>
        </p:nvSpPr>
        <p:spPr bwMode="auto">
          <a:xfrm>
            <a:off x="1752600" y="1828800"/>
            <a:ext cx="1524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600">
                <a:solidFill>
                  <a:schemeClr val="accent6">
                    <a:lumMod val="75000"/>
                  </a:schemeClr>
                </a:solidFill>
              </a:rPr>
              <a:t>ไม่มีปัจจัย</a:t>
            </a:r>
          </a:p>
        </p:txBody>
      </p:sp>
    </p:spTree>
    <p:extLst>
      <p:ext uri="{BB962C8B-B14F-4D97-AF65-F5344CB8AC3E}">
        <p14:creationId xmlns:p14="http://schemas.microsoft.com/office/powerpoint/2010/main" xmlns="" val="3306957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60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60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60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60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860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6018" grpId="0" build="p" bldLvl="2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347708-4A2F-4DCB-88CB-431EEDF2BCA6}" type="slidenum">
              <a:rPr lang="en-US"/>
              <a:pPr/>
              <a:t>14</a:t>
            </a:fld>
            <a:endParaRPr lang="th-TH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28600"/>
            <a:ext cx="7643192" cy="1143000"/>
          </a:xfrm>
        </p:spPr>
        <p:txBody>
          <a:bodyPr/>
          <a:lstStyle/>
          <a:p>
            <a:r>
              <a:rPr lang="th-TH" sz="4400" dirty="0"/>
              <a:t>การเกิดโรคอาหารเป็นพิษในโรงเรียนแห่งหนึ่ง</a:t>
            </a:r>
          </a:p>
        </p:txBody>
      </p:sp>
      <p:graphicFrame>
        <p:nvGraphicFramePr>
          <p:cNvPr id="44065" name="Group 3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xmlns="" val="756199404"/>
              </p:ext>
            </p:extLst>
          </p:nvPr>
        </p:nvGraphicFramePr>
        <p:xfrm>
          <a:off x="1777811" y="1196752"/>
          <a:ext cx="5732394" cy="2908301"/>
        </p:xfrm>
        <a:graphic>
          <a:graphicData uri="http://schemas.openxmlformats.org/drawingml/2006/table">
            <a:tbl>
              <a:tblPr/>
              <a:tblGrid>
                <a:gridCol w="2376264"/>
                <a:gridCol w="1728192"/>
                <a:gridCol w="1627938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th-TH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ป่วย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ไม่ป่วย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กินลอดช่องกะทิ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ไม่กินลอดช่องกะทิ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35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4062" name="Text Box 30"/>
          <p:cNvSpPr txBox="1">
            <a:spLocks noChangeArrowheads="1"/>
          </p:cNvSpPr>
          <p:nvPr/>
        </p:nvSpPr>
        <p:spPr bwMode="auto">
          <a:xfrm>
            <a:off x="1187624" y="4283075"/>
            <a:ext cx="6912768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Odds </a:t>
            </a:r>
            <a:r>
              <a:rPr lang="th-TH" dirty="0"/>
              <a:t>ของการกินลอดช่องในผู้ป่วย </a:t>
            </a:r>
            <a:r>
              <a:rPr lang="en-US" dirty="0"/>
              <a:t>   </a:t>
            </a:r>
            <a:r>
              <a:rPr lang="th-TH" dirty="0"/>
              <a:t>   </a:t>
            </a:r>
            <a:r>
              <a:rPr lang="en-US" dirty="0"/>
              <a:t>= 40 / 15 = 2.67 </a:t>
            </a:r>
          </a:p>
          <a:p>
            <a:pPr>
              <a:spcBef>
                <a:spcPct val="50000"/>
              </a:spcBef>
            </a:pPr>
            <a:r>
              <a:rPr lang="en-US" dirty="0"/>
              <a:t>Odds </a:t>
            </a:r>
            <a:r>
              <a:rPr lang="th-TH" dirty="0"/>
              <a:t>ของการกินลอดช่องในผู้ไม่ป่วย </a:t>
            </a:r>
            <a:r>
              <a:rPr lang="en-US" dirty="0"/>
              <a:t>   =</a:t>
            </a:r>
            <a:r>
              <a:rPr lang="th-TH" dirty="0"/>
              <a:t> </a:t>
            </a:r>
            <a:r>
              <a:rPr lang="en-US" dirty="0"/>
              <a:t>15 / 35 = 0.43</a:t>
            </a:r>
            <a:endParaRPr lang="th-TH" dirty="0"/>
          </a:p>
        </p:txBody>
      </p:sp>
      <p:sp>
        <p:nvSpPr>
          <p:cNvPr id="44063" name="Text Box 31"/>
          <p:cNvSpPr txBox="1">
            <a:spLocks noChangeArrowheads="1"/>
          </p:cNvSpPr>
          <p:nvPr/>
        </p:nvSpPr>
        <p:spPr bwMode="auto">
          <a:xfrm>
            <a:off x="1151508" y="5805264"/>
            <a:ext cx="7596956" cy="519113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Odds ratio = 2.67 </a:t>
            </a:r>
            <a:r>
              <a:rPr lang="en-US" dirty="0" smtClean="0">
                <a:solidFill>
                  <a:srgbClr val="000000"/>
                </a:solidFill>
              </a:rPr>
              <a:t>÷ </a:t>
            </a:r>
            <a:r>
              <a:rPr lang="en-US" dirty="0">
                <a:solidFill>
                  <a:srgbClr val="000000"/>
                </a:solidFill>
              </a:rPr>
              <a:t>0.43 = </a:t>
            </a:r>
            <a:r>
              <a:rPr lang="en-US" dirty="0" smtClean="0">
                <a:solidFill>
                  <a:srgbClr val="000000"/>
                </a:solidFill>
              </a:rPr>
              <a:t>6.22</a:t>
            </a:r>
            <a:endParaRPr lang="th-T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91018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62" grpId="0" autoUpdateAnimBg="0"/>
      <p:bldP spid="44063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การแปลผล </a:t>
            </a:r>
            <a:r>
              <a:rPr lang="en-US" sz="2800" dirty="0" smtClean="0"/>
              <a:t>Odds Ratio</a:t>
            </a:r>
            <a:endParaRPr lang="th-TH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…. </a:t>
            </a:r>
            <a:r>
              <a:rPr lang="th-TH" dirty="0"/>
              <a:t>(</a:t>
            </a:r>
            <a:r>
              <a:rPr lang="en-US" dirty="0"/>
              <a:t>case</a:t>
            </a:r>
            <a:r>
              <a:rPr lang="th-TH" dirty="0"/>
              <a:t>) มีอัตราส่วนการมี </a:t>
            </a:r>
            <a:r>
              <a:rPr lang="en-US" dirty="0"/>
              <a:t>…. </a:t>
            </a:r>
            <a:r>
              <a:rPr lang="th-TH" dirty="0"/>
              <a:t>(</a:t>
            </a:r>
            <a:r>
              <a:rPr lang="en-US" dirty="0"/>
              <a:t>exposure</a:t>
            </a:r>
            <a:r>
              <a:rPr lang="th-TH" dirty="0"/>
              <a:t>) ต่อการไม่มี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no exposure</a:t>
            </a:r>
            <a:r>
              <a:rPr lang="th-TH" dirty="0"/>
              <a:t>) เป็น</a:t>
            </a:r>
            <a:r>
              <a:rPr lang="en-US" dirty="0"/>
              <a:t> …. </a:t>
            </a:r>
            <a:r>
              <a:rPr lang="th-TH" dirty="0"/>
              <a:t>เท่าเทียบกับ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control</a:t>
            </a:r>
            <a:r>
              <a:rPr lang="th-TH" dirty="0"/>
              <a:t>) </a:t>
            </a:r>
          </a:p>
          <a:p>
            <a:pPr lvl="1"/>
            <a:r>
              <a:rPr lang="th-TH" dirty="0"/>
              <a:t>ผู้ป่วยมีอัตราส่วนการมีปัจจัยต่อการไม่มีปัจจัยเป็น</a:t>
            </a:r>
            <a:r>
              <a:rPr lang="en-US" dirty="0"/>
              <a:t> …. </a:t>
            </a:r>
            <a:r>
              <a:rPr lang="th-TH" dirty="0"/>
              <a:t>เท่าเทียบกับผู้ไม่ป่วย </a:t>
            </a:r>
          </a:p>
          <a:p>
            <a:r>
              <a:rPr lang="th-TH" dirty="0" smtClean="0"/>
              <a:t>ไม่ได้แปลผลแบบ </a:t>
            </a:r>
            <a:r>
              <a:rPr lang="en-US" dirty="0" smtClean="0"/>
              <a:t>risk ratio </a:t>
            </a:r>
            <a:r>
              <a:rPr lang="th-TH" dirty="0" smtClean="0"/>
              <a:t>เนื่องจาก </a:t>
            </a:r>
            <a:r>
              <a:rPr lang="en-US" sz="2400" dirty="0" smtClean="0"/>
              <a:t>OR ≠ RR </a:t>
            </a:r>
            <a:r>
              <a:rPr lang="th-TH" dirty="0" smtClean="0"/>
              <a:t>โดย </a:t>
            </a:r>
            <a:r>
              <a:rPr lang="en-US" sz="2400" dirty="0" smtClean="0"/>
              <a:t>OR</a:t>
            </a:r>
            <a:r>
              <a:rPr lang="en-US" dirty="0" smtClean="0"/>
              <a:t> </a:t>
            </a:r>
            <a:r>
              <a:rPr lang="th-TH" dirty="0" smtClean="0"/>
              <a:t>จะออกห่างจากค่า </a:t>
            </a:r>
            <a:r>
              <a:rPr lang="en-US" sz="40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 </a:t>
            </a:r>
            <a:r>
              <a:rPr lang="th-TH" dirty="0" smtClean="0"/>
              <a:t>เมื่อเทียบกับ </a:t>
            </a:r>
            <a:r>
              <a:rPr lang="en-US" sz="2400" dirty="0" smtClean="0"/>
              <a:t>RR</a:t>
            </a:r>
          </a:p>
          <a:p>
            <a:r>
              <a:rPr lang="th-TH" dirty="0" smtClean="0"/>
              <a:t>กรณี ที่ </a:t>
            </a:r>
            <a:r>
              <a:rPr lang="en-US" sz="2400" dirty="0" smtClean="0"/>
              <a:t>OR ≈ RR</a:t>
            </a:r>
            <a:endParaRPr lang="en-US" dirty="0" smtClean="0"/>
          </a:p>
          <a:p>
            <a:pPr lvl="1"/>
            <a:r>
              <a:rPr lang="th-TH" dirty="0" smtClean="0"/>
              <a:t>อัตราป่วยต่ำ</a:t>
            </a:r>
          </a:p>
          <a:p>
            <a:pPr lvl="1"/>
            <a:r>
              <a:rPr lang="th-TH" dirty="0" smtClean="0"/>
              <a:t>การเลือก </a:t>
            </a:r>
            <a:r>
              <a:rPr lang="en-US" dirty="0" smtClean="0"/>
              <a:t>case </a:t>
            </a:r>
            <a:r>
              <a:rPr lang="th-TH" dirty="0" smtClean="0"/>
              <a:t>เป็นตัวแทนที่ดีของ </a:t>
            </a:r>
            <a:r>
              <a:rPr lang="en-US" dirty="0" smtClean="0"/>
              <a:t>case </a:t>
            </a:r>
            <a:r>
              <a:rPr lang="th-TH" dirty="0" smtClean="0"/>
              <a:t>จริงทั้งหมด</a:t>
            </a:r>
          </a:p>
          <a:p>
            <a:pPr lvl="1"/>
            <a:r>
              <a:rPr lang="th-TH" dirty="0" smtClean="0"/>
              <a:t>การเลือก </a:t>
            </a:r>
            <a:r>
              <a:rPr lang="en-US" dirty="0" smtClean="0"/>
              <a:t>control </a:t>
            </a:r>
            <a:r>
              <a:rPr lang="th-TH" dirty="0" smtClean="0"/>
              <a:t>เป็นตัวแทนที่ดีของ </a:t>
            </a:r>
            <a:r>
              <a:rPr lang="en-US" dirty="0" smtClean="0"/>
              <a:t>control </a:t>
            </a:r>
            <a:r>
              <a:rPr lang="th-TH" dirty="0" smtClean="0"/>
              <a:t>ทั้งหมด</a:t>
            </a:r>
            <a:endParaRPr lang="en-US" dirty="0" smtClean="0"/>
          </a:p>
          <a:p>
            <a:endParaRPr lang="th-TH" dirty="0"/>
          </a:p>
          <a:p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xmlns="" val="2854175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AE8C3-8EE5-402F-8FB5-3CEDD3ABDC92}" type="slidenum">
              <a:rPr lang="en-US"/>
              <a:pPr/>
              <a:t>16</a:t>
            </a:fld>
            <a:endParaRPr lang="th-TH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04800"/>
            <a:ext cx="7490792" cy="838200"/>
          </a:xfrm>
        </p:spPr>
        <p:txBody>
          <a:bodyPr>
            <a:normAutofit/>
          </a:bodyPr>
          <a:lstStyle/>
          <a:p>
            <a:r>
              <a:rPr lang="th-TH" sz="4400" b="0" dirty="0"/>
              <a:t>การวิเคราะห์</a:t>
            </a:r>
            <a:r>
              <a:rPr lang="th-TH" sz="4400" b="0" dirty="0" smtClean="0"/>
              <a:t>ข้อมูล </a:t>
            </a:r>
            <a:r>
              <a:rPr lang="en-US" sz="4400" b="0" dirty="0" smtClean="0"/>
              <a:t>prevalent ratio</a:t>
            </a:r>
            <a:endParaRPr lang="th-TH" sz="4400" b="0" dirty="0"/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1043608" y="1268760"/>
          <a:ext cx="7359650" cy="2962275"/>
        </p:xfrm>
        <a:graphic>
          <a:graphicData uri="http://schemas.openxmlformats.org/presentationml/2006/ole">
            <p:oleObj spid="_x0000_s26630" name="Worksheet" r:id="rId3" imgW="5022720" imgH="2019240" progId="Excel.Sheet.8">
              <p:embed/>
            </p:oleObj>
          </a:graphicData>
        </a:graphic>
      </p:graphicFrame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043608" y="4437112"/>
            <a:ext cx="8136904" cy="20005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th-TH" sz="3200" b="1" dirty="0" smtClean="0">
                <a:latin typeface="Angsana New" pitchFamily="18" charset="-34"/>
              </a:rPr>
              <a:t>ความชุกของ</a:t>
            </a:r>
            <a:r>
              <a:rPr lang="th-TH" sz="3200" b="1" dirty="0">
                <a:latin typeface="Angsana New" pitchFamily="18" charset="-34"/>
              </a:rPr>
              <a:t>การเกิดโรคในกลุ่มที่มี</a:t>
            </a:r>
            <a:r>
              <a:rPr lang="th-TH" sz="3200" b="1" dirty="0" smtClean="0">
                <a:latin typeface="Angsana New" pitchFamily="18" charset="-34"/>
              </a:rPr>
              <a:t>ปัจจัย  </a:t>
            </a:r>
            <a:r>
              <a:rPr lang="en-US" sz="3200" b="1" dirty="0">
                <a:latin typeface="Angsana New" pitchFamily="18" charset="-34"/>
              </a:rPr>
              <a:t>=</a:t>
            </a:r>
            <a:r>
              <a:rPr lang="en-US" b="1" dirty="0">
                <a:latin typeface="Angsana New" pitchFamily="18" charset="-34"/>
              </a:rPr>
              <a:t>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a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(a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b)</a:t>
            </a:r>
            <a:endParaRPr lang="th-TH" sz="3200" b="1" dirty="0">
              <a:solidFill>
                <a:srgbClr val="FF6600"/>
              </a:solidFill>
              <a:latin typeface="Angsana New" pitchFamily="18" charset="-34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th-TH" sz="3200" b="1" dirty="0" smtClean="0">
                <a:latin typeface="Angsana New" pitchFamily="18" charset="-34"/>
              </a:rPr>
              <a:t>ความชุกของ</a:t>
            </a:r>
            <a:r>
              <a:rPr lang="th-TH" sz="3200" b="1" dirty="0">
                <a:latin typeface="Angsana New" pitchFamily="18" charset="-34"/>
              </a:rPr>
              <a:t>การเกิดโรคในกลุ่มที่ไม่มี</a:t>
            </a:r>
            <a:r>
              <a:rPr lang="th-TH" sz="3200" b="1" dirty="0" smtClean="0">
                <a:latin typeface="Angsana New" pitchFamily="18" charset="-34"/>
              </a:rPr>
              <a:t>ปัจจัย  </a:t>
            </a:r>
            <a:r>
              <a:rPr lang="en-US" sz="3200" b="1" dirty="0">
                <a:latin typeface="Angsana New" pitchFamily="18" charset="-34"/>
              </a:rPr>
              <a:t>=</a:t>
            </a:r>
            <a:r>
              <a:rPr lang="en-US" b="1" dirty="0">
                <a:latin typeface="Angsana New" pitchFamily="18" charset="-34"/>
              </a:rPr>
              <a:t>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c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(c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d)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</a:rPr>
              <a:t> </a:t>
            </a:r>
            <a:endParaRPr lang="en-US" b="1" dirty="0">
              <a:solidFill>
                <a:schemeClr val="bg1"/>
              </a:solidFill>
              <a:latin typeface="Angsana New" pitchFamily="18" charset="-34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lang="en-US" sz="3200" b="1" dirty="0" smtClean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Prevalent </a:t>
            </a: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ratio =   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a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(a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b)</a:t>
            </a:r>
            <a:endParaRPr lang="en-US" sz="4000" b="1" dirty="0">
              <a:solidFill>
                <a:srgbClr val="FF6600"/>
              </a:solidFill>
              <a:latin typeface="Angsana New" pitchFamily="18" charset="-34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        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                  </a:t>
            </a:r>
            <a:r>
              <a:rPr lang="en-US" b="1" dirty="0" smtClean="0">
                <a:solidFill>
                  <a:srgbClr val="FF6600"/>
                </a:solidFill>
                <a:latin typeface="Angsana New" pitchFamily="18" charset="-34"/>
              </a:rPr>
              <a:t>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c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(c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d)</a:t>
            </a:r>
            <a:r>
              <a:rPr lang="en-US" b="1" dirty="0" smtClean="0">
                <a:solidFill>
                  <a:srgbClr val="FF6600"/>
                </a:solidFill>
                <a:latin typeface="Angsana New" pitchFamily="18" charset="-34"/>
              </a:rPr>
              <a:t> </a:t>
            </a:r>
            <a:endParaRPr lang="th-TH" b="1" dirty="0">
              <a:solidFill>
                <a:srgbClr val="FF6600"/>
              </a:solidFill>
              <a:latin typeface="Angsana New" pitchFamily="18" charset="-34"/>
            </a:endParaRPr>
          </a:p>
        </p:txBody>
      </p:sp>
      <p:sp>
        <p:nvSpPr>
          <p:cNvPr id="93189" name="Line 5"/>
          <p:cNvSpPr>
            <a:spLocks noChangeShapeType="1"/>
          </p:cNvSpPr>
          <p:nvPr/>
        </p:nvSpPr>
        <p:spPr bwMode="auto">
          <a:xfrm>
            <a:off x="3275856" y="5992824"/>
            <a:ext cx="1656184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47587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0AF1C-2191-42BC-87B9-0CE33B1DBDA9}" type="slidenum">
              <a:rPr lang="th-TH"/>
              <a:pPr/>
              <a:t>17</a:t>
            </a:fld>
            <a:endParaRPr lang="th-TH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228600"/>
            <a:ext cx="7571184" cy="1143000"/>
          </a:xfrm>
        </p:spPr>
        <p:txBody>
          <a:bodyPr/>
          <a:lstStyle/>
          <a:p>
            <a:r>
              <a:rPr lang="th-TH" sz="4000" dirty="0"/>
              <a:t>การออกกำลังกาย</a:t>
            </a:r>
            <a:r>
              <a:rPr lang="th-TH" sz="4000" dirty="0" smtClean="0"/>
              <a:t>กับภาวะอ้วน</a:t>
            </a:r>
            <a:endParaRPr lang="th-TH" sz="4000" dirty="0"/>
          </a:p>
        </p:txBody>
      </p:sp>
      <p:grpSp>
        <p:nvGrpSpPr>
          <p:cNvPr id="2" name="Group 3"/>
          <p:cNvGrpSpPr>
            <a:grpSpLocks noRot="1"/>
          </p:cNvGrpSpPr>
          <p:nvPr/>
        </p:nvGrpSpPr>
        <p:grpSpPr bwMode="auto">
          <a:xfrm>
            <a:off x="1115616" y="1314450"/>
            <a:ext cx="7848872" cy="2922588"/>
            <a:chOff x="288" y="1008"/>
            <a:chExt cx="5184" cy="1841"/>
          </a:xfrm>
        </p:grpSpPr>
        <p:sp>
          <p:nvSpPr>
            <p:cNvPr id="16388" name="Rectangle 4"/>
            <p:cNvSpPr>
              <a:spLocks noChangeArrowheads="1"/>
            </p:cNvSpPr>
            <p:nvPr/>
          </p:nvSpPr>
          <p:spPr bwMode="auto">
            <a:xfrm>
              <a:off x="4176" y="2387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179</a:t>
              </a:r>
            </a:p>
          </p:txBody>
        </p:sp>
        <p:sp>
          <p:nvSpPr>
            <p:cNvPr id="16389" name="Rectangle 5"/>
            <p:cNvSpPr>
              <a:spLocks noChangeArrowheads="1"/>
            </p:cNvSpPr>
            <p:nvPr/>
          </p:nvSpPr>
          <p:spPr bwMode="auto">
            <a:xfrm>
              <a:off x="2880" y="2387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162</a:t>
              </a:r>
            </a:p>
          </p:txBody>
        </p:sp>
        <p:sp>
          <p:nvSpPr>
            <p:cNvPr id="16390" name="Rectangle 6"/>
            <p:cNvSpPr>
              <a:spLocks noChangeArrowheads="1"/>
            </p:cNvSpPr>
            <p:nvPr/>
          </p:nvSpPr>
          <p:spPr bwMode="auto">
            <a:xfrm>
              <a:off x="1584" y="2387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17</a:t>
              </a:r>
            </a:p>
          </p:txBody>
        </p:sp>
        <p:sp>
          <p:nvSpPr>
            <p:cNvPr id="16391" name="Rectangle 7"/>
            <p:cNvSpPr>
              <a:spLocks noChangeArrowheads="1"/>
            </p:cNvSpPr>
            <p:nvPr/>
          </p:nvSpPr>
          <p:spPr bwMode="auto">
            <a:xfrm>
              <a:off x="288" y="2387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รวม</a:t>
              </a:r>
            </a:p>
          </p:txBody>
        </p:sp>
        <p:sp>
          <p:nvSpPr>
            <p:cNvPr id="16392" name="Rectangle 8"/>
            <p:cNvSpPr>
              <a:spLocks noChangeArrowheads="1"/>
            </p:cNvSpPr>
            <p:nvPr/>
          </p:nvSpPr>
          <p:spPr bwMode="auto">
            <a:xfrm>
              <a:off x="4176" y="1933"/>
              <a:ext cx="129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90</a:t>
              </a:r>
            </a:p>
          </p:txBody>
        </p:sp>
        <p:sp>
          <p:nvSpPr>
            <p:cNvPr id="16393" name="Rectangle 9"/>
            <p:cNvSpPr>
              <a:spLocks noChangeArrowheads="1"/>
            </p:cNvSpPr>
            <p:nvPr/>
          </p:nvSpPr>
          <p:spPr bwMode="auto">
            <a:xfrm>
              <a:off x="2880" y="1933"/>
              <a:ext cx="129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87</a:t>
              </a:r>
            </a:p>
          </p:txBody>
        </p:sp>
        <p:sp>
          <p:nvSpPr>
            <p:cNvPr id="16394" name="Rectangle 10"/>
            <p:cNvSpPr>
              <a:spLocks noChangeArrowheads="1"/>
            </p:cNvSpPr>
            <p:nvPr/>
          </p:nvSpPr>
          <p:spPr bwMode="auto">
            <a:xfrm>
              <a:off x="1584" y="1933"/>
              <a:ext cx="129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3</a:t>
              </a:r>
            </a:p>
          </p:txBody>
        </p:sp>
        <p:sp>
          <p:nvSpPr>
            <p:cNvPr id="16395" name="Rectangle 11"/>
            <p:cNvSpPr>
              <a:spLocks noChangeArrowheads="1"/>
            </p:cNvSpPr>
            <p:nvPr/>
          </p:nvSpPr>
          <p:spPr bwMode="auto">
            <a:xfrm>
              <a:off x="288" y="1933"/>
              <a:ext cx="1296" cy="4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th-TH" b="1" dirty="0" smtClean="0">
                  <a:solidFill>
                    <a:schemeClr val="accent6">
                      <a:lumMod val="75000"/>
                    </a:schemeClr>
                  </a:solidFill>
                </a:rPr>
                <a:t>ไม่ออก</a:t>
              </a:r>
              <a:r>
                <a:rPr lang="th-TH" b="1" dirty="0">
                  <a:solidFill>
                    <a:schemeClr val="accent6">
                      <a:lumMod val="75000"/>
                    </a:schemeClr>
                  </a:solidFill>
                </a:rPr>
                <a:t>กำลังกาย</a:t>
              </a:r>
            </a:p>
          </p:txBody>
        </p:sp>
        <p:sp>
          <p:nvSpPr>
            <p:cNvPr id="16396" name="Rectangle 12"/>
            <p:cNvSpPr>
              <a:spLocks noChangeArrowheads="1"/>
            </p:cNvSpPr>
            <p:nvPr/>
          </p:nvSpPr>
          <p:spPr bwMode="auto">
            <a:xfrm>
              <a:off x="4176" y="1480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89</a:t>
              </a:r>
            </a:p>
          </p:txBody>
        </p:sp>
        <p:sp>
          <p:nvSpPr>
            <p:cNvPr id="16397" name="Rectangle 13"/>
            <p:cNvSpPr>
              <a:spLocks noChangeArrowheads="1"/>
            </p:cNvSpPr>
            <p:nvPr/>
          </p:nvSpPr>
          <p:spPr bwMode="auto">
            <a:xfrm>
              <a:off x="2880" y="1480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75</a:t>
              </a:r>
            </a:p>
          </p:txBody>
        </p:sp>
        <p:sp>
          <p:nvSpPr>
            <p:cNvPr id="16398" name="Rectangle 14"/>
            <p:cNvSpPr>
              <a:spLocks noChangeArrowheads="1"/>
            </p:cNvSpPr>
            <p:nvPr/>
          </p:nvSpPr>
          <p:spPr bwMode="auto">
            <a:xfrm>
              <a:off x="1584" y="1480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14</a:t>
              </a:r>
            </a:p>
          </p:txBody>
        </p:sp>
        <p:sp>
          <p:nvSpPr>
            <p:cNvPr id="16399" name="Rectangle 15"/>
            <p:cNvSpPr>
              <a:spLocks noChangeArrowheads="1"/>
            </p:cNvSpPr>
            <p:nvPr/>
          </p:nvSpPr>
          <p:spPr bwMode="auto">
            <a:xfrm>
              <a:off x="288" y="1480"/>
              <a:ext cx="1296" cy="4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>
                <a:spcBef>
                  <a:spcPct val="20000"/>
                </a:spcBef>
              </a:pPr>
              <a:r>
                <a:rPr lang="th-TH" b="1" dirty="0" smtClean="0">
                  <a:solidFill>
                    <a:schemeClr val="accent6">
                      <a:lumMod val="75000"/>
                    </a:schemeClr>
                  </a:solidFill>
                </a:rPr>
                <a:t>ออก</a:t>
              </a:r>
              <a:r>
                <a:rPr lang="th-TH" b="1" dirty="0">
                  <a:solidFill>
                    <a:schemeClr val="accent6">
                      <a:lumMod val="75000"/>
                    </a:schemeClr>
                  </a:solidFill>
                </a:rPr>
                <a:t>กำลังกาย</a:t>
              </a:r>
            </a:p>
          </p:txBody>
        </p:sp>
        <p:sp>
          <p:nvSpPr>
            <p:cNvPr id="16400" name="Rectangle 16"/>
            <p:cNvSpPr>
              <a:spLocks noChangeArrowheads="1"/>
            </p:cNvSpPr>
            <p:nvPr/>
          </p:nvSpPr>
          <p:spPr bwMode="auto">
            <a:xfrm>
              <a:off x="4176" y="1008"/>
              <a:ext cx="1296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>
                  <a:solidFill>
                    <a:schemeClr val="accent6">
                      <a:lumMod val="75000"/>
                    </a:schemeClr>
                  </a:solidFill>
                </a:rPr>
                <a:t>รวม</a:t>
              </a:r>
            </a:p>
          </p:txBody>
        </p:sp>
        <p:sp>
          <p:nvSpPr>
            <p:cNvPr id="16401" name="Rectangle 17"/>
            <p:cNvSpPr>
              <a:spLocks noChangeArrowheads="1"/>
            </p:cNvSpPr>
            <p:nvPr/>
          </p:nvSpPr>
          <p:spPr bwMode="auto">
            <a:xfrm>
              <a:off x="2880" y="1008"/>
              <a:ext cx="1296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 dirty="0" smtClean="0">
                  <a:solidFill>
                    <a:schemeClr val="accent6">
                      <a:lumMod val="75000"/>
                    </a:schemeClr>
                  </a:solidFill>
                </a:rPr>
                <a:t>ไม่อ้วน</a:t>
              </a:r>
              <a:endParaRPr lang="th-TH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2" name="Rectangle 18"/>
            <p:cNvSpPr>
              <a:spLocks noChangeArrowheads="1"/>
            </p:cNvSpPr>
            <p:nvPr/>
          </p:nvSpPr>
          <p:spPr bwMode="auto">
            <a:xfrm>
              <a:off x="1584" y="1008"/>
              <a:ext cx="1296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r>
                <a:rPr lang="th-TH" b="1" dirty="0" smtClean="0">
                  <a:solidFill>
                    <a:schemeClr val="accent6">
                      <a:lumMod val="75000"/>
                    </a:schemeClr>
                  </a:solidFill>
                </a:rPr>
                <a:t>อ้วน</a:t>
              </a:r>
              <a:endParaRPr lang="th-TH" b="1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3" name="Rectangle 19"/>
            <p:cNvSpPr>
              <a:spLocks noChangeArrowheads="1"/>
            </p:cNvSpPr>
            <p:nvPr/>
          </p:nvSpPr>
          <p:spPr bwMode="auto">
            <a:xfrm>
              <a:off x="288" y="1008"/>
              <a:ext cx="1296" cy="4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spcBef>
                  <a:spcPct val="20000"/>
                </a:spcBef>
              </a:pPr>
              <a:endParaRPr lang="th-TH" b="1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4" name="Line 20"/>
            <p:cNvSpPr>
              <a:spLocks noChangeShapeType="1"/>
            </p:cNvSpPr>
            <p:nvPr/>
          </p:nvSpPr>
          <p:spPr bwMode="auto">
            <a:xfrm>
              <a:off x="288" y="1008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5" name="Line 21"/>
            <p:cNvSpPr>
              <a:spLocks noChangeShapeType="1"/>
            </p:cNvSpPr>
            <p:nvPr/>
          </p:nvSpPr>
          <p:spPr bwMode="auto">
            <a:xfrm>
              <a:off x="288" y="1480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6" name="Line 22"/>
            <p:cNvSpPr>
              <a:spLocks noChangeShapeType="1"/>
            </p:cNvSpPr>
            <p:nvPr/>
          </p:nvSpPr>
          <p:spPr bwMode="auto">
            <a:xfrm>
              <a:off x="288" y="1933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7" name="Line 23"/>
            <p:cNvSpPr>
              <a:spLocks noChangeShapeType="1"/>
            </p:cNvSpPr>
            <p:nvPr/>
          </p:nvSpPr>
          <p:spPr bwMode="auto">
            <a:xfrm>
              <a:off x="288" y="2387"/>
              <a:ext cx="518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8" name="Line 24"/>
            <p:cNvSpPr>
              <a:spLocks noChangeShapeType="1"/>
            </p:cNvSpPr>
            <p:nvPr/>
          </p:nvSpPr>
          <p:spPr bwMode="auto">
            <a:xfrm>
              <a:off x="288" y="2840"/>
              <a:ext cx="5184" cy="0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09" name="Line 25"/>
            <p:cNvSpPr>
              <a:spLocks noChangeShapeType="1"/>
            </p:cNvSpPr>
            <p:nvPr/>
          </p:nvSpPr>
          <p:spPr bwMode="auto">
            <a:xfrm>
              <a:off x="288" y="1008"/>
              <a:ext cx="0" cy="183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10" name="Line 26"/>
            <p:cNvSpPr>
              <a:spLocks noChangeShapeType="1"/>
            </p:cNvSpPr>
            <p:nvPr/>
          </p:nvSpPr>
          <p:spPr bwMode="auto">
            <a:xfrm>
              <a:off x="1798" y="1017"/>
              <a:ext cx="0" cy="18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11" name="Line 27"/>
            <p:cNvSpPr>
              <a:spLocks noChangeShapeType="1"/>
            </p:cNvSpPr>
            <p:nvPr/>
          </p:nvSpPr>
          <p:spPr bwMode="auto">
            <a:xfrm>
              <a:off x="2880" y="1008"/>
              <a:ext cx="0" cy="18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12" name="Line 28"/>
            <p:cNvSpPr>
              <a:spLocks noChangeShapeType="1"/>
            </p:cNvSpPr>
            <p:nvPr/>
          </p:nvSpPr>
          <p:spPr bwMode="auto">
            <a:xfrm>
              <a:off x="4176" y="1008"/>
              <a:ext cx="0" cy="18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16413" name="Line 29"/>
            <p:cNvSpPr>
              <a:spLocks noChangeShapeType="1"/>
            </p:cNvSpPr>
            <p:nvPr/>
          </p:nvSpPr>
          <p:spPr bwMode="auto">
            <a:xfrm>
              <a:off x="5472" y="1008"/>
              <a:ext cx="0" cy="1832"/>
            </a:xfrm>
            <a:prstGeom prst="line">
              <a:avLst/>
            </a:prstGeom>
            <a:noFill/>
            <a:ln w="28575" cap="sq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40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</p:grpSp>
      <p:sp>
        <p:nvSpPr>
          <p:cNvPr id="16414" name="Text Box 30"/>
          <p:cNvSpPr txBox="1">
            <a:spLocks noChangeArrowheads="1"/>
          </p:cNvSpPr>
          <p:nvPr/>
        </p:nvSpPr>
        <p:spPr bwMode="auto">
          <a:xfrm>
            <a:off x="1115616" y="4581128"/>
            <a:ext cx="68405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PR </a:t>
            </a:r>
            <a:r>
              <a:rPr lang="th-TH" b="1" dirty="0">
                <a:solidFill>
                  <a:schemeClr val="accent6">
                    <a:lumMod val="75000"/>
                  </a:schemeClr>
                </a:solidFill>
              </a:rPr>
              <a:t>ในกลุ่ม</a:t>
            </a:r>
            <a:r>
              <a:rPr lang="th-TH" b="1" dirty="0" smtClean="0">
                <a:solidFill>
                  <a:schemeClr val="accent6">
                    <a:lumMod val="75000"/>
                  </a:schemeClr>
                </a:solidFill>
              </a:rPr>
              <a:t>ที่ออก</a:t>
            </a:r>
            <a:r>
              <a:rPr lang="th-TH" b="1" dirty="0">
                <a:solidFill>
                  <a:schemeClr val="accent6">
                    <a:lumMod val="75000"/>
                  </a:schemeClr>
                </a:solidFill>
              </a:rPr>
              <a:t>กำลังกาย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= 14 / 89 = 15.7% </a:t>
            </a:r>
          </a:p>
          <a:p>
            <a:pPr>
              <a:lnSpc>
                <a:spcPct val="60000"/>
              </a:lnSpc>
              <a:spcBef>
                <a:spcPct val="50000"/>
              </a:spcBef>
            </a:pP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PR </a:t>
            </a:r>
            <a:r>
              <a:rPr lang="th-TH" b="1" dirty="0">
                <a:solidFill>
                  <a:schemeClr val="accent6">
                    <a:lumMod val="75000"/>
                  </a:schemeClr>
                </a:solidFill>
              </a:rPr>
              <a:t>ในกลุ่ม</a:t>
            </a:r>
            <a:r>
              <a:rPr lang="th-TH" b="1" dirty="0" smtClean="0">
                <a:solidFill>
                  <a:schemeClr val="accent6">
                    <a:lumMod val="75000"/>
                  </a:schemeClr>
                </a:solidFill>
              </a:rPr>
              <a:t>ที่ไม่ออก</a:t>
            </a:r>
            <a:r>
              <a:rPr lang="th-TH" b="1" dirty="0">
                <a:solidFill>
                  <a:schemeClr val="accent6">
                    <a:lumMod val="75000"/>
                  </a:schemeClr>
                </a:solidFill>
              </a:rPr>
              <a:t>กำลังกาย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     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</a:rPr>
              <a:t>=  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</a:rPr>
              <a:t>3/ 90 =   3.3%</a:t>
            </a:r>
            <a:endParaRPr lang="th-TH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415" name="Text Box 31"/>
          <p:cNvSpPr txBox="1">
            <a:spLocks noChangeArrowheads="1"/>
          </p:cNvSpPr>
          <p:nvPr/>
        </p:nvSpPr>
        <p:spPr bwMode="auto">
          <a:xfrm>
            <a:off x="1044004" y="5733256"/>
            <a:ext cx="8064500" cy="519112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  <a:latin typeface="Times New Roman" pitchFamily="18" charset="0"/>
              </a:rPr>
              <a:t>Prevalent ratio = 4.7 ,    Prevalent difference = 12.4%</a:t>
            </a:r>
            <a:endParaRPr lang="th-TH" dirty="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3316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dirty="0" smtClean="0"/>
              <a:t>การแปลผล </a:t>
            </a:r>
            <a:r>
              <a:rPr lang="en-US" sz="3600" dirty="0" smtClean="0"/>
              <a:t>prevalent ratio</a:t>
            </a:r>
            <a:endParaRPr lang="th-T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h-TH" dirty="0" smtClean="0"/>
              <a:t>ผู้ที่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exposure</a:t>
            </a:r>
            <a:r>
              <a:rPr lang="th-TH" dirty="0"/>
              <a:t>) </a:t>
            </a:r>
            <a:r>
              <a:rPr lang="th-TH" dirty="0" smtClean="0"/>
              <a:t>มีความชุกของ </a:t>
            </a:r>
            <a:r>
              <a:rPr lang="en-US" dirty="0" smtClean="0"/>
              <a:t>outcome </a:t>
            </a:r>
            <a:r>
              <a:rPr lang="th-TH" dirty="0"/>
              <a:t>เป็น </a:t>
            </a:r>
            <a:r>
              <a:rPr lang="en-US" dirty="0"/>
              <a:t>… </a:t>
            </a:r>
            <a:r>
              <a:rPr lang="th-TH" dirty="0"/>
              <a:t>เท่าเทียบกับผู้ที่ไม่</a:t>
            </a:r>
            <a:r>
              <a:rPr lang="th-TH" dirty="0" smtClean="0"/>
              <a:t>มี</a:t>
            </a:r>
            <a:r>
              <a:rPr lang="en-US" dirty="0"/>
              <a:t> …. </a:t>
            </a:r>
            <a:r>
              <a:rPr lang="th-TH" dirty="0"/>
              <a:t>(</a:t>
            </a:r>
            <a:r>
              <a:rPr lang="en-US" dirty="0"/>
              <a:t>no exposure</a:t>
            </a:r>
            <a:r>
              <a:rPr lang="th-TH" dirty="0"/>
              <a:t>) </a:t>
            </a:r>
            <a:endParaRPr lang="th-TH" dirty="0" smtClean="0"/>
          </a:p>
          <a:p>
            <a:pPr lvl="1"/>
            <a:r>
              <a:rPr lang="th-TH" dirty="0" smtClean="0"/>
              <a:t>ผู้ที่มีปัจจัยมีความชุกของโรคเป็น </a:t>
            </a:r>
            <a:r>
              <a:rPr lang="en-US" dirty="0" smtClean="0"/>
              <a:t>… </a:t>
            </a:r>
            <a:r>
              <a:rPr lang="th-TH" dirty="0" smtClean="0"/>
              <a:t>เท่าเทียบกับผู้ที่ไม่มีปัจจัย</a:t>
            </a:r>
          </a:p>
          <a:p>
            <a:r>
              <a:rPr lang="th-TH" dirty="0" smtClean="0"/>
              <a:t>ข้อพึงระวัง</a:t>
            </a:r>
          </a:p>
          <a:p>
            <a:pPr lvl="1"/>
            <a:r>
              <a:rPr lang="en-US" dirty="0" smtClean="0"/>
              <a:t>Prevalent ratio </a:t>
            </a:r>
            <a:r>
              <a:rPr lang="th-TH" dirty="0" smtClean="0"/>
              <a:t>ได้จากการศึกษา </a:t>
            </a:r>
            <a:r>
              <a:rPr lang="en-US" dirty="0" smtClean="0"/>
              <a:t>cross-sectional study </a:t>
            </a:r>
            <a:r>
              <a:rPr lang="th-TH" dirty="0" smtClean="0"/>
              <a:t>ความสัมพันธ์ที่พบจึงไม่สามารถบอกความเป็นเหตุเป็นผลระหว่าง </a:t>
            </a:r>
            <a:r>
              <a:rPr lang="en-US" dirty="0" smtClean="0"/>
              <a:t>exposure </a:t>
            </a:r>
            <a:r>
              <a:rPr lang="th-TH" dirty="0" smtClean="0"/>
              <a:t>กับ </a:t>
            </a:r>
            <a:r>
              <a:rPr lang="en-US" dirty="0" smtClean="0"/>
              <a:t>outcome </a:t>
            </a:r>
            <a:r>
              <a:rPr lang="th-TH" dirty="0" smtClean="0"/>
              <a:t>(ไม่สามารถบอกได้ว่าเป็นปัจจัยเสี่ยงที่ทำให้เกิดโรค เนื่องจากไม่ทราบว่า อะไรเกิดก่อนกัน)</a:t>
            </a:r>
          </a:p>
          <a:p>
            <a:pPr lvl="1"/>
            <a:endParaRPr lang="th-TH" dirty="0"/>
          </a:p>
        </p:txBody>
      </p:sp>
    </p:spTree>
    <p:extLst>
      <p:ext uri="{BB962C8B-B14F-4D97-AF65-F5344CB8AC3E}">
        <p14:creationId xmlns:p14="http://schemas.microsoft.com/office/powerpoint/2010/main" xmlns="" val="181907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เป้าหมายของการศึกษาทางระบาดวิทยา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187623" y="1370013"/>
            <a:ext cx="7497589" cy="1471612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  <a:extLst/>
          </a:lstStyle>
          <a:p>
            <a:r>
              <a:rPr lang="en-US" sz="2400" dirty="0"/>
              <a:t>DESCRIBE</a:t>
            </a:r>
          </a:p>
          <a:p>
            <a:pPr lvl="1"/>
            <a:r>
              <a:rPr lang="th-TH" dirty="0"/>
              <a:t>มีผู้ป่วยด้วยโรคหัวใจหลอดเลือดมากน้อยเพียงใดในจังหวัดแห่งหนึ่ง</a:t>
            </a:r>
            <a:endParaRPr lang="en-US" dirty="0"/>
          </a:p>
          <a:p>
            <a:pPr lvl="1"/>
            <a:r>
              <a:rPr lang="th-TH" dirty="0"/>
              <a:t>ผู้ป่วยด้วยโรคหัวใจหลอดเลือดเป็นสัดส่วนเท่าไรในผู้หญิงและในผู้ชาย</a:t>
            </a:r>
            <a:endParaRPr lang="en-US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115616" y="2761192"/>
            <a:ext cx="7572772" cy="1471613"/>
          </a:xfrm>
          <a:prstGeom prst="rect">
            <a:avLst/>
          </a:prstGeom>
        </p:spPr>
        <p:txBody>
          <a:bodyPr>
            <a:normAutofit lnSpcReduction="10000"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400" dirty="0"/>
              <a:t>EXPLAIN</a:t>
            </a:r>
          </a:p>
          <a:p>
            <a:pPr lvl="1"/>
            <a:r>
              <a:rPr lang="th-TH" dirty="0"/>
              <a:t>ทำไมผู้ชายจึงป่วยด้วยโรคหัวใจหลอดเลือดมากกว่าผู้หญิง</a:t>
            </a:r>
            <a:endParaRPr lang="en-US" dirty="0"/>
          </a:p>
          <a:p>
            <a:pPr lvl="1"/>
            <a:r>
              <a:rPr lang="th-TH" dirty="0"/>
              <a:t>การสูบบุหรี่เพิ่มความเสี่ยงในการเป็นโรคหัวใจหลอดเลือดหรือไม่</a:t>
            </a:r>
            <a:endParaRPr lang="en-US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1115616" y="4189636"/>
            <a:ext cx="7497589" cy="1471612"/>
          </a:xfrm>
          <a:prstGeom prst="rect">
            <a:avLst/>
          </a:prstGeom>
        </p:spPr>
        <p:txBody>
          <a:bodyPr>
            <a:normAutofit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400" dirty="0"/>
              <a:t>PREDICT</a:t>
            </a:r>
          </a:p>
          <a:p>
            <a:pPr lvl="1"/>
            <a:r>
              <a:rPr lang="th-TH" dirty="0"/>
              <a:t>ถ้าสามารถรณรงค์ให้คนในชุมชนเลิกสูบบุหรี่ได้เป็นผลสำเร็จ จำนวนผู้ป่วยโรคหัวใจหลอดเลือดรายใหม่ในปีหน้าจะลดลงเป็นจำนวนเท่าไร</a:t>
            </a:r>
            <a:endParaRPr lang="en-US" dirty="0"/>
          </a:p>
        </p:txBody>
      </p:sp>
      <p:sp>
        <p:nvSpPr>
          <p:cNvPr id="9223" name="TextBox 6"/>
          <p:cNvSpPr txBox="1">
            <a:spLocks noChangeArrowheads="1"/>
          </p:cNvSpPr>
          <p:nvPr/>
        </p:nvSpPr>
        <p:spPr bwMode="auto">
          <a:xfrm>
            <a:off x="71438" y="6572250"/>
            <a:ext cx="3000375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100" dirty="0">
                <a:solidFill>
                  <a:prstClr val="white"/>
                </a:solidFill>
              </a:rPr>
              <a:t>Source: Morgenstern, 2001 (modified)</a:t>
            </a:r>
            <a:endParaRPr lang="th-TH" sz="1100" dirty="0">
              <a:solidFill>
                <a:prstClr val="white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12532" y="1318860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Frequency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9954" y="2746375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Association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57688" y="4127500"/>
            <a:ext cx="4429125" cy="461665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prstClr val="black">
                    <a:lumMod val="95000"/>
                    <a:lumOff val="5000"/>
                  </a:prstClr>
                </a:solidFill>
              </a:rPr>
              <a:t>Measure of Impact</a:t>
            </a:r>
            <a:endParaRPr lang="th-TH" sz="2400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3106554" y="1507362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3019250" y="2916766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068390" y="4340225"/>
            <a:ext cx="1071562" cy="1588"/>
          </a:xfrm>
          <a:prstGeom prst="straightConnector1">
            <a:avLst/>
          </a:prstGeom>
          <a:ln w="76200">
            <a:solidFill>
              <a:schemeClr val="accent6">
                <a:lumMod val="75000"/>
              </a:schemeClr>
            </a:solidFill>
            <a:prstDash val="sys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D1CB5D-0E64-4CCF-B4F2-E7628E151654}" type="slidenum">
              <a:rPr lang="th-TH" smtClean="0">
                <a:solidFill>
                  <a:prstClr val="white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th-TH" dirty="0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 bwMode="auto">
          <a:xfrm>
            <a:off x="1187623" y="5557986"/>
            <a:ext cx="7510290" cy="895350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defPPr>
              <a:defRPr lang="th-TH"/>
            </a:defPPr>
            <a:lvl1pPr marL="365760" indent="-283464">
              <a:lnSpc>
                <a:spcPct val="9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>
                <a:solidFill>
                  <a:srgbClr val="660066"/>
                </a:solidFill>
              </a:defRPr>
            </a:lvl1pPr>
            <a:lvl2pPr marL="640080" lvl="1" indent="-237744">
              <a:lnSpc>
                <a:spcPct val="13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400"/>
            </a:lvl2pPr>
            <a:lvl3pPr marL="886968" indent="-228600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/>
            </a:lvl3pPr>
            <a:lvl4pPr marL="1097280" indent="-173736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/>
            </a:lvl4pPr>
            <a:lvl5pPr marL="1298448" indent="-182880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/>
            </a:lvl5pPr>
            <a:lvl6pPr marL="1508760" indent="-182880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/>
            </a:lvl6pPr>
            <a:lvl7pPr marL="171907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7pPr>
            <a:lvl8pPr marL="1920240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8pPr>
            <a:lvl9pPr marL="2130552" indent="-182880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/>
            </a:lvl9pPr>
          </a:lstStyle>
          <a:p>
            <a:r>
              <a:rPr lang="en-US" sz="2600" dirty="0"/>
              <a:t>CONTROL</a:t>
            </a:r>
          </a:p>
          <a:p>
            <a:pPr lvl="1"/>
            <a:r>
              <a:rPr lang="th-TH" dirty="0"/>
              <a:t>มาตรการที่เหมาะสมสำหรับชุมชน (ภายใต้ข้อจำกัดต่างๆ) คืออะไร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506753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223" grpId="0"/>
      <p:bldP spid="8" grpId="0" animBg="1"/>
      <p:bldP spid="9" grpId="0" animBg="1"/>
      <p:bldP spid="10" grpId="0" animBg="1"/>
      <p:bldP spid="1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ชื่อเรื่อง 1"/>
          <p:cNvSpPr>
            <a:spLocks noGrp="1"/>
          </p:cNvSpPr>
          <p:nvPr>
            <p:ph type="title"/>
          </p:nvPr>
        </p:nvSpPr>
        <p:spPr>
          <a:xfrm>
            <a:off x="1259632" y="152400"/>
            <a:ext cx="7655768" cy="1143000"/>
          </a:xfrm>
        </p:spPr>
        <p:txBody>
          <a:bodyPr/>
          <a:lstStyle/>
          <a:p>
            <a:pPr eaLnBrk="1" hangingPunct="1"/>
            <a:r>
              <a:rPr lang="th-TH" sz="3600" dirty="0" smtClean="0">
                <a:cs typeface="Angsana New" pitchFamily="18" charset="-34"/>
              </a:rPr>
              <a:t>ชนิดของการวัดทางระบาดวิทยา</a:t>
            </a:r>
            <a:endParaRPr lang="th-TH" sz="3600" dirty="0" smtClean="0"/>
          </a:p>
        </p:txBody>
      </p:sp>
      <p:sp>
        <p:nvSpPr>
          <p:cNvPr id="3075" name="ตัวยึดเนื้อหา 2"/>
          <p:cNvSpPr>
            <a:spLocks noGrp="1"/>
          </p:cNvSpPr>
          <p:nvPr>
            <p:ph idx="1"/>
          </p:nvPr>
        </p:nvSpPr>
        <p:spPr>
          <a:xfrm>
            <a:off x="990600" y="1371600"/>
            <a:ext cx="7467600" cy="5029200"/>
          </a:xfrm>
        </p:spPr>
        <p:txBody>
          <a:bodyPr rtlCol="0">
            <a:normAutofit fontScale="92500" lnSpcReduction="10000"/>
          </a:bodyPr>
          <a:lstStyle/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frequency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วัด</a:t>
            </a:r>
            <a:r>
              <a:rPr lang="th-TH" u="sng" dirty="0" smtClean="0"/>
              <a:t>ขนาด</a:t>
            </a:r>
            <a:r>
              <a:rPr lang="th-TH" dirty="0" smtClean="0"/>
              <a:t>ของโรคหรือภาวะทางสุขภาพ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ผู้ป่วยโรคความดันโลหิตสูงในจังหวัด ก มีจำนวนเท่าใดในปี </a:t>
            </a:r>
            <a:r>
              <a:rPr lang="en-US" dirty="0" smtClean="0"/>
              <a:t>2557</a:t>
            </a: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association</a:t>
            </a:r>
            <a:endParaRPr lang="th-TH" dirty="0" smtClean="0">
              <a:cs typeface="Cordia New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การวัด</a:t>
            </a:r>
            <a:r>
              <a:rPr lang="th-TH" u="sng" dirty="0" smtClean="0"/>
              <a:t>ความสัมพันธ์</a:t>
            </a:r>
            <a:r>
              <a:rPr lang="th-TH" dirty="0" smtClean="0"/>
              <a:t>ระหว่าง </a:t>
            </a:r>
            <a:r>
              <a:rPr lang="en-US" dirty="0" smtClean="0">
                <a:cs typeface="Angsana New" pitchFamily="18" charset="-34"/>
              </a:rPr>
              <a:t>“</a:t>
            </a:r>
            <a:r>
              <a:rPr lang="th-TH" dirty="0" smtClean="0"/>
              <a:t>ปัจจัยที่ศึกษา</a:t>
            </a:r>
            <a:r>
              <a:rPr lang="en-US" dirty="0" smtClean="0">
                <a:cs typeface="Angsana New" pitchFamily="18" charset="-34"/>
              </a:rPr>
              <a:t>”</a:t>
            </a:r>
            <a:r>
              <a:rPr lang="th-TH" dirty="0" smtClean="0"/>
              <a:t> และ </a:t>
            </a:r>
            <a:r>
              <a:rPr lang="en-US" dirty="0" smtClean="0">
                <a:cs typeface="Angsana New" pitchFamily="18" charset="-34"/>
              </a:rPr>
              <a:t>“</a:t>
            </a:r>
            <a:r>
              <a:rPr lang="th-TH" dirty="0" smtClean="0"/>
              <a:t>โรค</a:t>
            </a:r>
            <a:r>
              <a:rPr lang="en-US" dirty="0" smtClean="0">
                <a:cs typeface="Angsana New" pitchFamily="18" charset="-34"/>
              </a:rPr>
              <a:t>”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การสูบบุหรี่มีความเกี่ยวข้องกับการเกิดโรคหลอดเลือดสมองหรือไม่และอย่างไร</a:t>
            </a:r>
            <a:endParaRPr lang="en-US" dirty="0" smtClean="0">
              <a:cs typeface="Cordia New" pitchFamily="34" charset="-34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r>
              <a:rPr lang="en-US" dirty="0" smtClean="0">
                <a:cs typeface="Cordia New" pitchFamily="34" charset="-34"/>
              </a:rPr>
              <a:t>Measure of impact</a:t>
            </a: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การ</a:t>
            </a:r>
            <a:r>
              <a:rPr lang="th-TH" u="sng" dirty="0" smtClean="0"/>
              <a:t>วัดผลกระทบ</a:t>
            </a:r>
            <a:r>
              <a:rPr lang="th-TH" dirty="0" smtClean="0"/>
              <a:t>ของการมีหรือไม่มีปัจจัยที่ศึกษาต่อการเกิดโรค</a:t>
            </a:r>
            <a:endParaRPr lang="th-TH" dirty="0" smtClean="0">
              <a:cs typeface="Cordia New" pitchFamily="34" charset="-34"/>
            </a:endParaRPr>
          </a:p>
          <a:p>
            <a:pPr lvl="1" eaLnBrk="1" fontAlgn="auto" hangingPunct="1">
              <a:spcAft>
                <a:spcPts val="0"/>
              </a:spcAft>
              <a:defRPr/>
            </a:pPr>
            <a:r>
              <a:rPr lang="th-TH" dirty="0" smtClean="0"/>
              <a:t>เช่น การออกกำลังกายมีประสิทธิภาพต่อการป้องกันโรคหลอดเลือดสมองดีแค่ไหน</a:t>
            </a:r>
          </a:p>
          <a:p>
            <a:pPr marL="914400" lvl="1" indent="-514350" eaLnBrk="1" fontAlgn="auto" hangingPunct="1">
              <a:spcAft>
                <a:spcPts val="0"/>
              </a:spcAft>
              <a:defRPr/>
            </a:pPr>
            <a:endParaRPr lang="en-US" dirty="0" smtClean="0">
              <a:cs typeface="Cordia New" pitchFamily="34" charset="-34"/>
            </a:endParaRPr>
          </a:p>
          <a:p>
            <a:pPr marL="514350" indent="-514350" eaLnBrk="1" fontAlgn="auto" hangingPunct="1">
              <a:spcAft>
                <a:spcPts val="0"/>
              </a:spcAft>
              <a:buFont typeface="+mj-lt"/>
              <a:buAutoNum type="arabicPeriod"/>
              <a:defRPr/>
            </a:pPr>
            <a:endParaRPr lang="en-US" dirty="0" smtClean="0">
              <a:cs typeface="Cordia New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068585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0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30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30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0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0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802DB6-D875-453B-AAB6-EB9781A54C6E}" type="slidenum">
              <a:rPr lang="en-US"/>
              <a:pPr/>
              <a:t>4</a:t>
            </a:fld>
            <a:endParaRPr lang="th-TH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การวัดความสัมพันธ์ระหว่างปัจจัยกับโรค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1600" y="1600200"/>
            <a:ext cx="7632650" cy="4495800"/>
          </a:xfrm>
        </p:spPr>
        <p:txBody>
          <a:bodyPr>
            <a:normAutofit/>
          </a:bodyPr>
          <a:lstStyle/>
          <a:p>
            <a:r>
              <a:rPr lang="th-TH" dirty="0"/>
              <a:t>วัดในลักษณะของการหาร </a:t>
            </a:r>
            <a:r>
              <a:rPr lang="en-US" sz="2800" dirty="0"/>
              <a:t>(ratio scale)</a:t>
            </a:r>
          </a:p>
          <a:p>
            <a:pPr lvl="1"/>
            <a:r>
              <a:rPr lang="en-US" sz="2800" dirty="0" smtClean="0"/>
              <a:t>Risk </a:t>
            </a:r>
            <a:r>
              <a:rPr lang="en-US" sz="2800" dirty="0"/>
              <a:t>ratio, Rate </a:t>
            </a:r>
            <a:r>
              <a:rPr lang="en-US" sz="2800" dirty="0" smtClean="0"/>
              <a:t>ratio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th-TH" dirty="0" smtClean="0"/>
              <a:t>ใช้ใน </a:t>
            </a:r>
            <a:r>
              <a:rPr lang="en-US" dirty="0" smtClean="0"/>
              <a:t>cohort study</a:t>
            </a:r>
            <a:endParaRPr lang="en-US" sz="2800" dirty="0" smtClean="0"/>
          </a:p>
          <a:p>
            <a:pPr lvl="1"/>
            <a:r>
              <a:rPr lang="en-US" sz="2800" dirty="0" smtClean="0"/>
              <a:t>Odds ratio : </a:t>
            </a:r>
            <a:r>
              <a:rPr lang="th-TH" sz="2800" dirty="0" smtClean="0"/>
              <a:t>ใช้ใน </a:t>
            </a:r>
            <a:r>
              <a:rPr lang="en-US" sz="2800" dirty="0" smtClean="0"/>
              <a:t>case-control study </a:t>
            </a:r>
            <a:r>
              <a:rPr lang="th-TH" sz="2800" dirty="0" smtClean="0"/>
              <a:t>หรือ </a:t>
            </a:r>
            <a:r>
              <a:rPr lang="en-US" sz="2800" dirty="0" smtClean="0"/>
              <a:t>cross-sectional study</a:t>
            </a:r>
          </a:p>
          <a:p>
            <a:pPr lvl="1"/>
            <a:r>
              <a:rPr lang="en-US" sz="2800" dirty="0" smtClean="0"/>
              <a:t>prevalent ratio : </a:t>
            </a:r>
            <a:r>
              <a:rPr lang="th-TH" sz="2800" dirty="0" smtClean="0"/>
              <a:t>ใช้ใน </a:t>
            </a:r>
            <a:r>
              <a:rPr lang="en-US" sz="2800" dirty="0" smtClean="0"/>
              <a:t>cross-sectional study</a:t>
            </a:r>
            <a:endParaRPr lang="en-US" sz="2800" dirty="0"/>
          </a:p>
          <a:p>
            <a:pPr lvl="1">
              <a:buFontTx/>
              <a:buNone/>
            </a:pPr>
            <a:endParaRPr lang="en-US" dirty="0"/>
          </a:p>
          <a:p>
            <a:r>
              <a:rPr lang="th-TH" dirty="0"/>
              <a:t>วัดในลักษณะของการลบ </a:t>
            </a:r>
            <a:r>
              <a:rPr lang="en-US" sz="2800" dirty="0"/>
              <a:t>(different scale)</a:t>
            </a:r>
          </a:p>
          <a:p>
            <a:pPr lvl="1"/>
            <a:r>
              <a:rPr lang="en-US" sz="2800" dirty="0" smtClean="0"/>
              <a:t>Risk </a:t>
            </a:r>
            <a:r>
              <a:rPr lang="en-US" sz="2800" dirty="0"/>
              <a:t>different, Rate </a:t>
            </a:r>
            <a:r>
              <a:rPr lang="en-US" sz="2800" dirty="0" smtClean="0"/>
              <a:t>different </a:t>
            </a:r>
            <a:r>
              <a:rPr lang="en-US" dirty="0"/>
              <a:t>: </a:t>
            </a:r>
            <a:r>
              <a:rPr lang="th-TH" dirty="0"/>
              <a:t>ใช้ใน </a:t>
            </a:r>
            <a:r>
              <a:rPr lang="en-US" dirty="0"/>
              <a:t>cohort </a:t>
            </a:r>
            <a:r>
              <a:rPr lang="en-US" dirty="0" smtClean="0"/>
              <a:t>study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Title 3"/>
          <p:cNvSpPr>
            <a:spLocks noGrp="1"/>
          </p:cNvSpPr>
          <p:nvPr>
            <p:ph type="title"/>
          </p:nvPr>
        </p:nvSpPr>
        <p:spPr>
          <a:xfrm>
            <a:off x="1259632" y="152400"/>
            <a:ext cx="7503368" cy="1143000"/>
          </a:xfrm>
        </p:spPr>
        <p:txBody>
          <a:bodyPr/>
          <a:lstStyle/>
          <a:p>
            <a:r>
              <a:rPr lang="en-US" sz="3600" b="1" dirty="0" smtClean="0">
                <a:cs typeface="Angsana New" pitchFamily="18" charset="-34"/>
              </a:rPr>
              <a:t>The Null Value</a:t>
            </a:r>
            <a:endParaRPr lang="th-TH" sz="3600" b="1" dirty="0" smtClean="0"/>
          </a:p>
        </p:txBody>
      </p:sp>
      <p:cxnSp>
        <p:nvCxnSpPr>
          <p:cNvPr id="5" name="Straight Connector 4"/>
          <p:cNvCxnSpPr/>
          <p:nvPr/>
        </p:nvCxnSpPr>
        <p:spPr>
          <a:xfrm>
            <a:off x="1005334" y="1773238"/>
            <a:ext cx="756126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964" name="TextBox 23"/>
          <p:cNvSpPr txBox="1">
            <a:spLocks noChangeArrowheads="1"/>
          </p:cNvSpPr>
          <p:nvPr/>
        </p:nvSpPr>
        <p:spPr bwMode="auto">
          <a:xfrm>
            <a:off x="4483546" y="3200400"/>
            <a:ext cx="469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/>
              <a:t>0</a:t>
            </a:r>
            <a:endParaRPr lang="th-TH" sz="4000" b="1"/>
          </a:p>
        </p:txBody>
      </p:sp>
      <p:cxnSp>
        <p:nvCxnSpPr>
          <p:cNvPr id="10" name="Straight Connector 9"/>
          <p:cNvCxnSpPr/>
          <p:nvPr/>
        </p:nvCxnSpPr>
        <p:spPr>
          <a:xfrm rot="5400000">
            <a:off x="3881090" y="2369344"/>
            <a:ext cx="1655762" cy="0"/>
          </a:xfrm>
          <a:prstGeom prst="line">
            <a:avLst/>
          </a:prstGeom>
          <a:ln w="57150">
            <a:solidFill>
              <a:srgbClr val="FFFF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Down Arrow 13"/>
          <p:cNvSpPr/>
          <p:nvPr/>
        </p:nvSpPr>
        <p:spPr>
          <a:xfrm flipV="1">
            <a:off x="4562921" y="4075113"/>
            <a:ext cx="258763" cy="1871662"/>
          </a:xfrm>
          <a:prstGeom prst="down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th-TH"/>
          </a:p>
        </p:txBody>
      </p:sp>
      <p:sp>
        <p:nvSpPr>
          <p:cNvPr id="40969" name="TextBox 30"/>
          <p:cNvSpPr txBox="1">
            <a:spLocks noChangeArrowheads="1"/>
          </p:cNvSpPr>
          <p:nvPr/>
        </p:nvSpPr>
        <p:spPr bwMode="auto">
          <a:xfrm>
            <a:off x="3321496" y="5875338"/>
            <a:ext cx="2857500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/>
              <a:t>The null value</a:t>
            </a:r>
          </a:p>
          <a:p>
            <a:pPr algn="ctr"/>
            <a:r>
              <a:rPr lang="en-US" sz="2400"/>
              <a:t>(no association)</a:t>
            </a:r>
            <a:endParaRPr lang="th-TH" sz="2400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893121" y="4446588"/>
            <a:ext cx="3673475" cy="1428750"/>
            <a:chOff x="4714875" y="3786190"/>
            <a:chExt cx="4143375" cy="1428748"/>
          </a:xfrm>
        </p:grpSpPr>
        <p:sp>
          <p:nvSpPr>
            <p:cNvPr id="16" name="Right Arrow 15"/>
            <p:cNvSpPr/>
            <p:nvPr/>
          </p:nvSpPr>
          <p:spPr>
            <a:xfrm>
              <a:off x="4714875" y="4071940"/>
              <a:ext cx="4143375" cy="1142998"/>
            </a:xfrm>
            <a:prstGeom prst="rightArrow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 dirty="0">
                <a:solidFill>
                  <a:schemeClr val="bg1"/>
                </a:solidFill>
              </a:endParaRPr>
            </a:p>
          </p:txBody>
        </p:sp>
        <p:sp>
          <p:nvSpPr>
            <p:cNvPr id="52244" name="TextBox 11"/>
            <p:cNvSpPr txBox="1">
              <a:spLocks noChangeArrowheads="1"/>
            </p:cNvSpPr>
            <p:nvPr/>
          </p:nvSpPr>
          <p:spPr bwMode="auto">
            <a:xfrm>
              <a:off x="4714876" y="4457650"/>
              <a:ext cx="11430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>
                  <a:solidFill>
                    <a:schemeClr val="bg1"/>
                  </a:solidFill>
                </a:rPr>
                <a:t>weaker</a:t>
              </a:r>
              <a:endParaRPr lang="th-TH" sz="2000">
                <a:solidFill>
                  <a:schemeClr val="bg1"/>
                </a:solidFill>
              </a:endParaRPr>
            </a:p>
          </p:txBody>
        </p:sp>
        <p:sp>
          <p:nvSpPr>
            <p:cNvPr id="52245" name="TextBox 14"/>
            <p:cNvSpPr txBox="1">
              <a:spLocks noChangeArrowheads="1"/>
            </p:cNvSpPr>
            <p:nvPr/>
          </p:nvSpPr>
          <p:spPr bwMode="auto">
            <a:xfrm>
              <a:off x="7572396" y="4457650"/>
              <a:ext cx="121444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/>
                <a:t>stronger</a:t>
              </a:r>
              <a:endParaRPr lang="th-TH" sz="2000"/>
            </a:p>
          </p:txBody>
        </p:sp>
        <p:sp>
          <p:nvSpPr>
            <p:cNvPr id="52246" name="TextBox 18"/>
            <p:cNvSpPr txBox="1">
              <a:spLocks noChangeArrowheads="1"/>
            </p:cNvSpPr>
            <p:nvPr/>
          </p:nvSpPr>
          <p:spPr bwMode="auto">
            <a:xfrm>
              <a:off x="5143504" y="3786190"/>
              <a:ext cx="2928958" cy="523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Causative Effect</a:t>
              </a:r>
              <a:endParaRPr lang="th-TH"/>
            </a:p>
          </p:txBody>
        </p:sp>
      </p:grp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1071214" y="4446588"/>
            <a:ext cx="3393282" cy="1428750"/>
            <a:chOff x="285720" y="3786190"/>
            <a:chExt cx="4000530" cy="1428748"/>
          </a:xfrm>
        </p:grpSpPr>
        <p:sp>
          <p:nvSpPr>
            <p:cNvPr id="17" name="Right Arrow 16"/>
            <p:cNvSpPr/>
            <p:nvPr/>
          </p:nvSpPr>
          <p:spPr>
            <a:xfrm flipH="1">
              <a:off x="285720" y="4071940"/>
              <a:ext cx="4000530" cy="1142998"/>
            </a:xfrm>
            <a:prstGeom prst="rightArrow">
              <a:avLst/>
            </a:prstGeom>
            <a:gradFill flip="none" rotWithShape="1">
              <a:gsLst>
                <a:gs pos="0">
                  <a:srgbClr val="FFF200"/>
                </a:gs>
                <a:gs pos="45000">
                  <a:srgbClr val="FF7A00"/>
                </a:gs>
                <a:gs pos="70000">
                  <a:srgbClr val="FF0300"/>
                </a:gs>
                <a:gs pos="100000">
                  <a:srgbClr val="4D0808"/>
                </a:gs>
              </a:gsLst>
              <a:lin ang="0" scaled="0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th-TH" dirty="0">
                <a:solidFill>
                  <a:schemeClr val="bg1"/>
                </a:solidFill>
              </a:endParaRPr>
            </a:p>
          </p:txBody>
        </p:sp>
        <p:sp>
          <p:nvSpPr>
            <p:cNvPr id="52240" name="TextBox 12"/>
            <p:cNvSpPr txBox="1">
              <a:spLocks noChangeArrowheads="1"/>
            </p:cNvSpPr>
            <p:nvPr/>
          </p:nvSpPr>
          <p:spPr bwMode="auto">
            <a:xfrm>
              <a:off x="3143240" y="4457650"/>
              <a:ext cx="1143008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 sz="2000" dirty="0">
                  <a:solidFill>
                    <a:schemeClr val="bg1"/>
                  </a:solidFill>
                </a:rPr>
                <a:t>weaker</a:t>
              </a:r>
              <a:endParaRPr lang="th-TH" sz="2000" dirty="0">
                <a:solidFill>
                  <a:schemeClr val="bg1"/>
                </a:solidFill>
              </a:endParaRPr>
            </a:p>
          </p:txBody>
        </p:sp>
        <p:sp>
          <p:nvSpPr>
            <p:cNvPr id="52241" name="TextBox 17"/>
            <p:cNvSpPr txBox="1">
              <a:spLocks noChangeArrowheads="1"/>
            </p:cNvSpPr>
            <p:nvPr/>
          </p:nvSpPr>
          <p:spPr bwMode="auto">
            <a:xfrm>
              <a:off x="285720" y="4457650"/>
              <a:ext cx="141065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sz="2000" dirty="0"/>
                <a:t>stronger</a:t>
              </a:r>
              <a:endParaRPr lang="th-TH" sz="2000" dirty="0"/>
            </a:p>
          </p:txBody>
        </p:sp>
        <p:sp>
          <p:nvSpPr>
            <p:cNvPr id="52242" name="TextBox 19"/>
            <p:cNvSpPr txBox="1">
              <a:spLocks noChangeArrowheads="1"/>
            </p:cNvSpPr>
            <p:nvPr/>
          </p:nvSpPr>
          <p:spPr bwMode="auto">
            <a:xfrm>
              <a:off x="1000075" y="3786190"/>
              <a:ext cx="3143296" cy="52321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/>
              <a:r>
                <a:rPr lang="en-US"/>
                <a:t>Protective Effect</a:t>
              </a:r>
              <a:endParaRPr lang="th-TH"/>
            </a:p>
          </p:txBody>
        </p:sp>
      </p:grp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F09CEE-9FA2-4EDB-9808-4DA5AAAB78F2}" type="slidenum">
              <a:rPr lang="th-TH" smtClean="0"/>
              <a:pPr>
                <a:defRPr/>
              </a:pPr>
              <a:t>5</a:t>
            </a:fld>
            <a:endParaRPr lang="th-TH"/>
          </a:p>
        </p:txBody>
      </p:sp>
      <p:cxnSp>
        <p:nvCxnSpPr>
          <p:cNvPr id="25" name="Straight Connector 24"/>
          <p:cNvCxnSpPr/>
          <p:nvPr/>
        </p:nvCxnSpPr>
        <p:spPr>
          <a:xfrm>
            <a:off x="1005334" y="2997200"/>
            <a:ext cx="7561262" cy="0"/>
          </a:xfrm>
          <a:prstGeom prst="line">
            <a:avLst/>
          </a:prstGeom>
          <a:ln w="571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5055046" y="1124744"/>
            <a:ext cx="176053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Ratio Scale</a:t>
            </a:r>
            <a:endParaRPr lang="th-TH" sz="2400" dirty="0"/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5055046" y="3276600"/>
            <a:ext cx="2439988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/>
              <a:t>Difference Scale</a:t>
            </a:r>
            <a:endParaRPr lang="th-TH" sz="2400"/>
          </a:p>
        </p:txBody>
      </p:sp>
      <p:sp>
        <p:nvSpPr>
          <p:cNvPr id="26" name="TextBox 23"/>
          <p:cNvSpPr txBox="1">
            <a:spLocks noChangeArrowheads="1"/>
          </p:cNvSpPr>
          <p:nvPr/>
        </p:nvSpPr>
        <p:spPr bwMode="auto">
          <a:xfrm>
            <a:off x="4500281" y="977900"/>
            <a:ext cx="4699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b="1" dirty="0"/>
              <a:t>1</a:t>
            </a:r>
            <a:endParaRPr lang="th-TH" sz="4000" b="1" dirty="0"/>
          </a:p>
        </p:txBody>
      </p:sp>
    </p:spTree>
    <p:extLst>
      <p:ext uri="{BB962C8B-B14F-4D97-AF65-F5344CB8AC3E}">
        <p14:creationId xmlns:p14="http://schemas.microsoft.com/office/powerpoint/2010/main" xmlns="" val="2535462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4" grpId="0"/>
      <p:bldP spid="14" grpId="0" animBg="1"/>
      <p:bldP spid="40969" grpId="0"/>
      <p:bldP spid="32" grpId="0"/>
      <p:bldP spid="33" grpId="0"/>
      <p:bldP spid="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50995-B2BC-4C0A-8149-1C043D09C3B3}" type="slidenum">
              <a:rPr lang="en-US"/>
              <a:pPr/>
              <a:t>6</a:t>
            </a:fld>
            <a:endParaRPr lang="th-TH"/>
          </a:p>
        </p:txBody>
      </p:sp>
      <p:sp>
        <p:nvSpPr>
          <p:cNvPr id="92164" name="Text Box 4"/>
          <p:cNvSpPr txBox="1">
            <a:spLocks noChangeArrowheads="1"/>
          </p:cNvSpPr>
          <p:nvPr/>
        </p:nvSpPr>
        <p:spPr bwMode="auto">
          <a:xfrm>
            <a:off x="1115616" y="2060848"/>
            <a:ext cx="7431360" cy="28069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th-TH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Risk ratio  =   risk ของการเกิดโรค ใน exposed group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th-TH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                       risk ของการเกิดโรค ใน unexposed group</a:t>
            </a:r>
            <a:r>
              <a:rPr lang="th-TH" sz="2400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 </a:t>
            </a:r>
          </a:p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endParaRPr lang="th-TH" sz="2400" dirty="0">
              <a:solidFill>
                <a:schemeClr val="accent6">
                  <a:lumMod val="75000"/>
                </a:schemeClr>
              </a:solidFill>
              <a:latin typeface="Angsana New" pitchFamily="18" charset="-34"/>
            </a:endParaRP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th-TH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Rate ratio =  </a:t>
            </a:r>
            <a:r>
              <a:rPr lang="en-US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rate </a:t>
            </a:r>
            <a:r>
              <a:rPr lang="th-TH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ของการเกิดโรค ใน exposed group </a:t>
            </a:r>
          </a:p>
          <a:p>
            <a:pPr eaLnBrk="0" hangingPunct="0">
              <a:lnSpc>
                <a:spcPct val="60000"/>
              </a:lnSpc>
              <a:spcBef>
                <a:spcPct val="50000"/>
              </a:spcBef>
            </a:pPr>
            <a:r>
              <a:rPr lang="th-TH" sz="36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                      rate ของการเกิดโรค ใน unexposed group </a:t>
            </a:r>
          </a:p>
        </p:txBody>
      </p:sp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77813"/>
            <a:ext cx="7643192" cy="836612"/>
          </a:xfrm>
        </p:spPr>
        <p:txBody>
          <a:bodyPr>
            <a:normAutofit/>
          </a:bodyPr>
          <a:lstStyle/>
          <a:p>
            <a:r>
              <a:rPr lang="th-TH" sz="4400" b="0" dirty="0"/>
              <a:t>การ</a:t>
            </a:r>
            <a:r>
              <a:rPr lang="th-TH" sz="4400" b="0" dirty="0" smtClean="0"/>
              <a:t>คำนวณ </a:t>
            </a:r>
            <a:r>
              <a:rPr lang="en-US" sz="4400" b="0" dirty="0" smtClean="0"/>
              <a:t>risk ratio, rate ratio</a:t>
            </a:r>
            <a:endParaRPr lang="th-TH" sz="4000" dirty="0"/>
          </a:p>
        </p:txBody>
      </p:sp>
      <p:sp>
        <p:nvSpPr>
          <p:cNvPr id="92165" name="Line 5"/>
          <p:cNvSpPr>
            <a:spLocks noChangeShapeType="1"/>
          </p:cNvSpPr>
          <p:nvPr/>
        </p:nvSpPr>
        <p:spPr bwMode="auto">
          <a:xfrm>
            <a:off x="2843808" y="4293096"/>
            <a:ext cx="5616624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  <p:sp>
        <p:nvSpPr>
          <p:cNvPr id="92166" name="Line 6"/>
          <p:cNvSpPr>
            <a:spLocks noChangeShapeType="1"/>
          </p:cNvSpPr>
          <p:nvPr/>
        </p:nvSpPr>
        <p:spPr bwMode="auto">
          <a:xfrm>
            <a:off x="2915816" y="2564904"/>
            <a:ext cx="5544616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41270359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BAE8C3-8EE5-402F-8FB5-3CEDD3ABDC92}" type="slidenum">
              <a:rPr lang="en-US"/>
              <a:pPr/>
              <a:t>7</a:t>
            </a:fld>
            <a:endParaRPr lang="th-TH"/>
          </a:p>
        </p:txBody>
      </p:sp>
      <p:sp>
        <p:nvSpPr>
          <p:cNvPr id="93186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304800"/>
            <a:ext cx="7490792" cy="838200"/>
          </a:xfrm>
        </p:spPr>
        <p:txBody>
          <a:bodyPr>
            <a:normAutofit/>
          </a:bodyPr>
          <a:lstStyle/>
          <a:p>
            <a:r>
              <a:rPr lang="th-TH" sz="4400" b="0" dirty="0"/>
              <a:t>การวิเคราะห์</a:t>
            </a:r>
            <a:r>
              <a:rPr lang="th-TH" sz="4400" b="0" dirty="0" smtClean="0"/>
              <a:t>ข้อมูล </a:t>
            </a:r>
            <a:r>
              <a:rPr lang="en-US" sz="4400" b="0" dirty="0" smtClean="0"/>
              <a:t>risk ratio</a:t>
            </a:r>
            <a:endParaRPr lang="th-TH" sz="4400" b="0" dirty="0"/>
          </a:p>
        </p:txBody>
      </p:sp>
      <p:graphicFrame>
        <p:nvGraphicFramePr>
          <p:cNvPr id="93187" name="Object 3"/>
          <p:cNvGraphicFramePr>
            <a:graphicFrameLocks noChangeAspect="1"/>
          </p:cNvGraphicFramePr>
          <p:nvPr/>
        </p:nvGraphicFramePr>
        <p:xfrm>
          <a:off x="1043608" y="1268760"/>
          <a:ext cx="7359650" cy="2962275"/>
        </p:xfrm>
        <a:graphic>
          <a:graphicData uri="http://schemas.openxmlformats.org/presentationml/2006/ole">
            <p:oleObj spid="_x0000_s25611" name="Worksheet" r:id="rId3" imgW="5022720" imgH="2019240" progId="Excel.Sheet.8">
              <p:embed/>
            </p:oleObj>
          </a:graphicData>
        </a:graphic>
      </p:graphicFrame>
      <p:sp>
        <p:nvSpPr>
          <p:cNvPr id="93188" name="Text Box 4"/>
          <p:cNvSpPr txBox="1">
            <a:spLocks noChangeArrowheads="1"/>
          </p:cNvSpPr>
          <p:nvPr/>
        </p:nvSpPr>
        <p:spPr bwMode="auto">
          <a:xfrm>
            <a:off x="1043608" y="4437112"/>
            <a:ext cx="8136904" cy="20005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>
              <a:lnSpc>
                <a:spcPct val="70000"/>
              </a:lnSpc>
              <a:spcBef>
                <a:spcPct val="50000"/>
              </a:spcBef>
            </a:pPr>
            <a:r>
              <a:rPr lang="th-TH" sz="3200" b="1" dirty="0">
                <a:latin typeface="Angsana New" pitchFamily="18" charset="-34"/>
              </a:rPr>
              <a:t>ความเสี่ยงของการเกิดโรคในกลุ่มที่มีปัจจัยเสี่ยง  </a:t>
            </a:r>
            <a:r>
              <a:rPr lang="en-US" sz="3200" b="1" dirty="0">
                <a:latin typeface="Angsana New" pitchFamily="18" charset="-34"/>
              </a:rPr>
              <a:t>=</a:t>
            </a:r>
            <a:r>
              <a:rPr lang="en-US" b="1" dirty="0">
                <a:latin typeface="Angsana New" pitchFamily="18" charset="-34"/>
              </a:rPr>
              <a:t>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a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(a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b)</a:t>
            </a:r>
            <a:endParaRPr lang="th-TH" sz="3200" b="1" dirty="0">
              <a:solidFill>
                <a:srgbClr val="FF6600"/>
              </a:solidFill>
              <a:latin typeface="Angsana New" pitchFamily="18" charset="-34"/>
            </a:endParaRPr>
          </a:p>
          <a:p>
            <a:pPr eaLnBrk="0" hangingPunct="0">
              <a:lnSpc>
                <a:spcPct val="50000"/>
              </a:lnSpc>
              <a:spcBef>
                <a:spcPct val="50000"/>
              </a:spcBef>
            </a:pPr>
            <a:r>
              <a:rPr lang="th-TH" sz="3200" b="1" dirty="0">
                <a:latin typeface="Angsana New" pitchFamily="18" charset="-34"/>
              </a:rPr>
              <a:t>ความเสี่ยงของการเกิดโรคในกลุ่มที่ไม่มีปัจจัยเสี่ยง  </a:t>
            </a:r>
            <a:r>
              <a:rPr lang="en-US" sz="3200" b="1" dirty="0">
                <a:latin typeface="Angsana New" pitchFamily="18" charset="-34"/>
              </a:rPr>
              <a:t>=</a:t>
            </a:r>
            <a:r>
              <a:rPr lang="en-US" b="1" dirty="0">
                <a:latin typeface="Angsana New" pitchFamily="18" charset="-34"/>
              </a:rPr>
              <a:t>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c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(c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d)</a:t>
            </a:r>
            <a:r>
              <a:rPr lang="en-US" b="1" dirty="0" smtClean="0">
                <a:solidFill>
                  <a:schemeClr val="bg1"/>
                </a:solidFill>
                <a:latin typeface="Angsana New" pitchFamily="18" charset="-34"/>
              </a:rPr>
              <a:t> </a:t>
            </a:r>
            <a:endParaRPr lang="en-US" b="1" dirty="0">
              <a:solidFill>
                <a:schemeClr val="bg1"/>
              </a:solidFill>
              <a:latin typeface="Angsana New" pitchFamily="18" charset="-34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lang="en-US" sz="3200" b="1" dirty="0">
                <a:solidFill>
                  <a:schemeClr val="accent6">
                    <a:lumMod val="75000"/>
                  </a:schemeClr>
                </a:solidFill>
                <a:latin typeface="Angsana New" pitchFamily="18" charset="-34"/>
              </a:rPr>
              <a:t>Risk ratio =    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a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(a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b)</a:t>
            </a:r>
            <a:endParaRPr lang="en-US" sz="4000" b="1" dirty="0">
              <a:solidFill>
                <a:srgbClr val="FF6600"/>
              </a:solidFill>
              <a:latin typeface="Angsana New" pitchFamily="18" charset="-34"/>
            </a:endParaRPr>
          </a:p>
          <a:p>
            <a:pPr eaLnBrk="0" hangingPunct="0">
              <a:lnSpc>
                <a:spcPct val="20000"/>
              </a:lnSpc>
              <a:spcBef>
                <a:spcPct val="50000"/>
              </a:spcBef>
            </a:pP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                    </a:t>
            </a:r>
            <a:r>
              <a:rPr lang="en-US" b="1" dirty="0">
                <a:solidFill>
                  <a:srgbClr val="FF6600"/>
                </a:solidFill>
                <a:latin typeface="Angsana New" pitchFamily="18" charset="-34"/>
              </a:rPr>
              <a:t>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c /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(c </a:t>
            </a:r>
            <a:r>
              <a:rPr lang="en-US" sz="4000" b="1" dirty="0">
                <a:solidFill>
                  <a:srgbClr val="FF6600"/>
                </a:solidFill>
                <a:latin typeface="Angsana New" pitchFamily="18" charset="-34"/>
              </a:rPr>
              <a:t>+ </a:t>
            </a:r>
            <a:r>
              <a:rPr lang="en-US" sz="4000" b="1" dirty="0" smtClean="0">
                <a:solidFill>
                  <a:srgbClr val="FF6600"/>
                </a:solidFill>
                <a:latin typeface="Angsana New" pitchFamily="18" charset="-34"/>
              </a:rPr>
              <a:t>d)</a:t>
            </a:r>
            <a:r>
              <a:rPr lang="en-US" b="1" dirty="0" smtClean="0">
                <a:solidFill>
                  <a:srgbClr val="FF6600"/>
                </a:solidFill>
                <a:latin typeface="Angsana New" pitchFamily="18" charset="-34"/>
              </a:rPr>
              <a:t> </a:t>
            </a:r>
            <a:endParaRPr lang="th-TH" b="1" dirty="0">
              <a:solidFill>
                <a:srgbClr val="FF6600"/>
              </a:solidFill>
              <a:latin typeface="Angsana New" pitchFamily="18" charset="-34"/>
            </a:endParaRPr>
          </a:p>
        </p:txBody>
      </p:sp>
      <p:sp>
        <p:nvSpPr>
          <p:cNvPr id="93189" name="Line 5"/>
          <p:cNvSpPr>
            <a:spLocks noChangeShapeType="1"/>
          </p:cNvSpPr>
          <p:nvPr/>
        </p:nvSpPr>
        <p:spPr bwMode="auto">
          <a:xfrm>
            <a:off x="2771800" y="5992824"/>
            <a:ext cx="1656184" cy="0"/>
          </a:xfrm>
          <a:prstGeom prst="line">
            <a:avLst/>
          </a:prstGeom>
          <a:noFill/>
          <a:ln w="38100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th-TH"/>
          </a:p>
        </p:txBody>
      </p:sp>
    </p:spTree>
    <p:extLst>
      <p:ext uri="{BB962C8B-B14F-4D97-AF65-F5344CB8AC3E}">
        <p14:creationId xmlns:p14="http://schemas.microsoft.com/office/powerpoint/2010/main" xmlns="" val="1944543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B97B8-692A-49AA-9B7A-588102D69A98}" type="slidenum">
              <a:rPr lang="en-US"/>
              <a:pPr/>
              <a:t>8</a:t>
            </a:fld>
            <a:endParaRPr lang="th-TH"/>
          </a:p>
        </p:txBody>
      </p:sp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1043608" y="228600"/>
            <a:ext cx="7643192" cy="1143000"/>
          </a:xfrm>
        </p:spPr>
        <p:txBody>
          <a:bodyPr/>
          <a:lstStyle/>
          <a:p>
            <a:r>
              <a:rPr lang="th-TH" sz="4400" dirty="0"/>
              <a:t>การเกิดโรคอุจจาระร่วงในงานเลี้ยงแห่งหนึ่ง</a:t>
            </a:r>
          </a:p>
        </p:txBody>
      </p:sp>
      <p:graphicFrame>
        <p:nvGraphicFramePr>
          <p:cNvPr id="42020" name="Group 36"/>
          <p:cNvGraphicFramePr>
            <a:graphicFrameLocks noGrp="1"/>
          </p:cNvGraphicFramePr>
          <p:nvPr>
            <p:ph type="tbl" idx="1"/>
          </p:nvPr>
        </p:nvGraphicFramePr>
        <p:xfrm>
          <a:off x="1115616" y="1314450"/>
          <a:ext cx="7571184" cy="2908301"/>
        </p:xfrm>
        <a:graphic>
          <a:graphicData uri="http://schemas.openxmlformats.org/drawingml/2006/table">
            <a:tbl>
              <a:tblPr/>
              <a:tblGrid>
                <a:gridCol w="1892796"/>
                <a:gridCol w="1892796"/>
                <a:gridCol w="1892796"/>
                <a:gridCol w="1892796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th-TH" sz="3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ป่วย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ไม่ป่วย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กินยำทะเล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50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200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ไม่กินยำทะเล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160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140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300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21" name="Text Box 37"/>
          <p:cNvSpPr txBox="1">
            <a:spLocks noChangeArrowheads="1"/>
          </p:cNvSpPr>
          <p:nvPr/>
        </p:nvSpPr>
        <p:spPr bwMode="auto">
          <a:xfrm>
            <a:off x="1187624" y="4428777"/>
            <a:ext cx="6840538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Risk </a:t>
            </a:r>
            <a:r>
              <a:rPr lang="th-TH" dirty="0"/>
              <a:t>ในกลุ่มที่กินยำทะเล </a:t>
            </a:r>
            <a:r>
              <a:rPr lang="en-US" dirty="0"/>
              <a:t>   = 150 </a:t>
            </a:r>
            <a:r>
              <a:rPr lang="en-US" dirty="0" smtClean="0">
                <a:solidFill>
                  <a:srgbClr val="000000"/>
                </a:solidFill>
              </a:rPr>
              <a:t>÷</a:t>
            </a:r>
            <a:r>
              <a:rPr lang="en-US" dirty="0" smtClean="0"/>
              <a:t> </a:t>
            </a:r>
            <a:r>
              <a:rPr lang="en-US" dirty="0"/>
              <a:t>200 = 75% </a:t>
            </a:r>
          </a:p>
          <a:p>
            <a:pPr>
              <a:spcBef>
                <a:spcPct val="50000"/>
              </a:spcBef>
            </a:pPr>
            <a:r>
              <a:rPr lang="en-US" dirty="0"/>
              <a:t>Risk</a:t>
            </a:r>
            <a:r>
              <a:rPr lang="th-TH" dirty="0"/>
              <a:t> ในกลุ่มที่ไม่กินยำ</a:t>
            </a:r>
            <a:r>
              <a:rPr lang="th-TH" dirty="0" smtClean="0"/>
              <a:t>ทะเล  </a:t>
            </a:r>
            <a:r>
              <a:rPr lang="en-US" dirty="0" smtClean="0"/>
              <a:t>=   </a:t>
            </a:r>
            <a:r>
              <a:rPr lang="en-US" dirty="0"/>
              <a:t>10 </a:t>
            </a:r>
            <a:r>
              <a:rPr lang="en-US" dirty="0" smtClean="0">
                <a:solidFill>
                  <a:srgbClr val="000000"/>
                </a:solidFill>
              </a:rPr>
              <a:t>÷</a:t>
            </a:r>
            <a:r>
              <a:rPr lang="en-US" dirty="0" smtClean="0"/>
              <a:t> </a:t>
            </a:r>
            <a:r>
              <a:rPr lang="en-US" dirty="0"/>
              <a:t>100 = 10%</a:t>
            </a:r>
            <a:endParaRPr lang="th-TH" dirty="0"/>
          </a:p>
        </p:txBody>
      </p:sp>
      <p:sp>
        <p:nvSpPr>
          <p:cNvPr id="42022" name="Text Box 38"/>
          <p:cNvSpPr txBox="1">
            <a:spLocks noChangeArrowheads="1"/>
          </p:cNvSpPr>
          <p:nvPr/>
        </p:nvSpPr>
        <p:spPr bwMode="auto">
          <a:xfrm>
            <a:off x="1115615" y="5589240"/>
            <a:ext cx="7199709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Risk ratio </a:t>
            </a:r>
            <a:r>
              <a:rPr lang="en-US" dirty="0" smtClean="0">
                <a:solidFill>
                  <a:srgbClr val="000000"/>
                </a:solidFill>
              </a:rPr>
              <a:t>       = 75% ÷10%  = 7.5     </a:t>
            </a: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0000"/>
                </a:solidFill>
              </a:rPr>
              <a:t>Risk </a:t>
            </a:r>
            <a:r>
              <a:rPr lang="en-US" dirty="0">
                <a:solidFill>
                  <a:srgbClr val="000000"/>
                </a:solidFill>
              </a:rPr>
              <a:t>difference = </a:t>
            </a:r>
            <a:r>
              <a:rPr lang="en-US" dirty="0" smtClean="0">
                <a:solidFill>
                  <a:srgbClr val="000000"/>
                </a:solidFill>
              </a:rPr>
              <a:t>75% -10%  = 65</a:t>
            </a:r>
            <a:r>
              <a:rPr lang="en-US" dirty="0">
                <a:solidFill>
                  <a:srgbClr val="000000"/>
                </a:solidFill>
              </a:rPr>
              <a:t>%</a:t>
            </a:r>
            <a:endParaRPr lang="th-TH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02536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021" grpId="0" autoUpdateAnimBg="0"/>
      <p:bldP spid="42022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E4EA5A-EAA9-4417-A188-B7E23C216A18}" type="slidenum">
              <a:rPr lang="en-US"/>
              <a:pPr/>
              <a:t>9</a:t>
            </a:fld>
            <a:endParaRPr lang="th-TH"/>
          </a:p>
        </p:txBody>
      </p:sp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228600"/>
            <a:ext cx="8100392" cy="1143000"/>
          </a:xfrm>
        </p:spPr>
        <p:txBody>
          <a:bodyPr/>
          <a:lstStyle/>
          <a:p>
            <a:r>
              <a:rPr lang="th-TH" dirty="0"/>
              <a:t>การสูบบุหรี่กับการเกิดมะเร็งปอด</a:t>
            </a:r>
          </a:p>
        </p:txBody>
      </p:sp>
      <p:graphicFrame>
        <p:nvGraphicFramePr>
          <p:cNvPr id="45102" name="Group 46"/>
          <p:cNvGraphicFramePr>
            <a:graphicFrameLocks noGrp="1"/>
          </p:cNvGraphicFramePr>
          <p:nvPr>
            <p:ph type="tbl" idx="1"/>
          </p:nvPr>
        </p:nvGraphicFramePr>
        <p:xfrm>
          <a:off x="1115616" y="1268760"/>
          <a:ext cx="7715250" cy="2908301"/>
        </p:xfrm>
        <a:graphic>
          <a:graphicData uri="http://schemas.openxmlformats.org/drawingml/2006/table">
            <a:tbl>
              <a:tblPr/>
              <a:tblGrid>
                <a:gridCol w="2170113"/>
                <a:gridCol w="2089150"/>
                <a:gridCol w="3455987"/>
              </a:tblGrid>
              <a:tr h="7493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endParaRPr kumimoji="0" lang="th-TH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ป่วย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เวลาที่ติดตาม (คน-ปี)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สูบบุหรี่</a:t>
                      </a: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30,526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207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ไม่สูบบุหรี่</a:t>
                      </a:r>
                      <a:endParaRPr kumimoji="0" lang="th-TH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2060"/>
                        </a:solidFill>
                        <a:effectLst/>
                        <a:latin typeface="Arial" pitchFamily="34" charset="0"/>
                        <a:cs typeface="Angsana New" pitchFamily="18" charset="-34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28,364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19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รวม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100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th-TH" sz="3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Arial" pitchFamily="34" charset="0"/>
                          <a:cs typeface="Angsana New" pitchFamily="18" charset="-34"/>
                        </a:rPr>
                        <a:t>58,890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5086" name="Text Box 30"/>
          <p:cNvSpPr txBox="1">
            <a:spLocks noChangeArrowheads="1"/>
          </p:cNvSpPr>
          <p:nvPr/>
        </p:nvSpPr>
        <p:spPr bwMode="auto">
          <a:xfrm>
            <a:off x="1115616" y="4283075"/>
            <a:ext cx="7848872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Rate </a:t>
            </a:r>
            <a:r>
              <a:rPr lang="th-TH" dirty="0"/>
              <a:t>ในกลุ่มที่สูบบุหรี่ </a:t>
            </a:r>
            <a:r>
              <a:rPr lang="en-US" dirty="0"/>
              <a:t>   </a:t>
            </a:r>
            <a:r>
              <a:rPr lang="th-TH" dirty="0"/>
              <a:t>   </a:t>
            </a:r>
            <a:r>
              <a:rPr lang="en-US" dirty="0"/>
              <a:t>= 90 / 30,526 = </a:t>
            </a:r>
            <a:r>
              <a:rPr lang="en-US" dirty="0" smtClean="0"/>
              <a:t>2.95 </a:t>
            </a:r>
            <a:r>
              <a:rPr lang="th-TH" dirty="0"/>
              <a:t>ต่อ </a:t>
            </a:r>
            <a:r>
              <a:rPr lang="en-US" dirty="0"/>
              <a:t>1000 </a:t>
            </a:r>
            <a:r>
              <a:rPr lang="th-TH" dirty="0"/>
              <a:t>คน-ปี</a:t>
            </a:r>
            <a:r>
              <a:rPr lang="en-US" dirty="0"/>
              <a:t> </a:t>
            </a:r>
          </a:p>
          <a:p>
            <a:pPr>
              <a:spcBef>
                <a:spcPct val="50000"/>
              </a:spcBef>
            </a:pPr>
            <a:r>
              <a:rPr lang="en-US" dirty="0"/>
              <a:t>Rate </a:t>
            </a:r>
            <a:r>
              <a:rPr lang="th-TH" dirty="0"/>
              <a:t>ในกลุ่มที่ไม่สูบบุหรี่</a:t>
            </a:r>
            <a:r>
              <a:rPr lang="en-US" dirty="0"/>
              <a:t> </a:t>
            </a:r>
            <a:r>
              <a:rPr lang="th-TH" dirty="0"/>
              <a:t>   </a:t>
            </a:r>
            <a:r>
              <a:rPr lang="en-US" dirty="0"/>
              <a:t>= 10 / 28,364 = </a:t>
            </a:r>
            <a:r>
              <a:rPr lang="en-US" dirty="0" smtClean="0"/>
              <a:t>0.35 </a:t>
            </a:r>
            <a:r>
              <a:rPr lang="th-TH" dirty="0"/>
              <a:t>ต่อ </a:t>
            </a:r>
            <a:r>
              <a:rPr lang="en-US" dirty="0"/>
              <a:t>1000 </a:t>
            </a:r>
            <a:r>
              <a:rPr lang="th-TH" dirty="0"/>
              <a:t>คน-ปี</a:t>
            </a:r>
          </a:p>
        </p:txBody>
      </p:sp>
      <p:sp>
        <p:nvSpPr>
          <p:cNvPr id="45087" name="Text Box 31"/>
          <p:cNvSpPr txBox="1">
            <a:spLocks noChangeArrowheads="1"/>
          </p:cNvSpPr>
          <p:nvPr/>
        </p:nvSpPr>
        <p:spPr bwMode="auto">
          <a:xfrm>
            <a:off x="1115616" y="5502175"/>
            <a:ext cx="7488832" cy="1169551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>
                <a:solidFill>
                  <a:srgbClr val="000000"/>
                </a:solidFill>
              </a:rPr>
              <a:t>Rate ratio </a:t>
            </a:r>
            <a:r>
              <a:rPr lang="en-US" dirty="0" smtClean="0">
                <a:solidFill>
                  <a:srgbClr val="000000"/>
                </a:solidFill>
              </a:rPr>
              <a:t>        = 2.95 ÷ 0.35 = 8.36 </a:t>
            </a:r>
            <a:r>
              <a:rPr lang="en-US" dirty="0">
                <a:solidFill>
                  <a:srgbClr val="000000"/>
                </a:solidFill>
              </a:rPr>
              <a:t>,    </a:t>
            </a:r>
            <a:endParaRPr lang="en-US" dirty="0" smtClean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dirty="0" smtClean="0">
                <a:solidFill>
                  <a:srgbClr val="000000"/>
                </a:solidFill>
              </a:rPr>
              <a:t>Rate </a:t>
            </a:r>
            <a:r>
              <a:rPr lang="en-US" dirty="0">
                <a:solidFill>
                  <a:srgbClr val="000000"/>
                </a:solidFill>
              </a:rPr>
              <a:t>difference = </a:t>
            </a:r>
            <a:r>
              <a:rPr lang="en-US" dirty="0" smtClean="0">
                <a:solidFill>
                  <a:srgbClr val="000000"/>
                </a:solidFill>
              </a:rPr>
              <a:t>2.95 - 0.35  = 2.6 </a:t>
            </a:r>
            <a:r>
              <a:rPr lang="th-TH" dirty="0">
                <a:solidFill>
                  <a:srgbClr val="000000"/>
                </a:solidFill>
              </a:rPr>
              <a:t>ต่อ </a:t>
            </a:r>
            <a:r>
              <a:rPr lang="en-US" dirty="0">
                <a:solidFill>
                  <a:srgbClr val="000000"/>
                </a:solidFill>
              </a:rPr>
              <a:t>1000 </a:t>
            </a:r>
            <a:r>
              <a:rPr lang="th-TH" dirty="0">
                <a:solidFill>
                  <a:srgbClr val="000000"/>
                </a:solidFill>
              </a:rPr>
              <a:t>คน-ปี</a:t>
            </a:r>
          </a:p>
        </p:txBody>
      </p:sp>
    </p:spTree>
    <p:extLst>
      <p:ext uri="{BB962C8B-B14F-4D97-AF65-F5344CB8AC3E}">
        <p14:creationId xmlns:p14="http://schemas.microsoft.com/office/powerpoint/2010/main" xmlns="" val="2329048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86" grpId="0" autoUpdateAnimBg="0"/>
      <p:bldP spid="45087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1144</TotalTime>
  <Words>1189</Words>
  <Application>Microsoft Office PowerPoint</Application>
  <PresentationFormat>นำเสนอทางหน้าจอ (4:3)</PresentationFormat>
  <Paragraphs>203</Paragraphs>
  <Slides>18</Slides>
  <Notes>0</Notes>
  <HiddenSlides>0</HiddenSlides>
  <MMClips>0</MMClips>
  <ScaleCrop>false</ScaleCrop>
  <HeadingPairs>
    <vt:vector size="6" baseType="variant">
      <vt:variant>
        <vt:lpstr>ชุดรูปแบบ</vt:lpstr>
      </vt:variant>
      <vt:variant>
        <vt:i4>1</vt:i4>
      </vt:variant>
      <vt:variant>
        <vt:lpstr>เซิร์ฟเวอร์ OLE ฝังตัว</vt:lpstr>
      </vt:variant>
      <vt:variant>
        <vt:i4>1</vt:i4>
      </vt:variant>
      <vt:variant>
        <vt:lpstr>ชื่อเรื่องภาพนิ่ง</vt:lpstr>
      </vt:variant>
      <vt:variant>
        <vt:i4>18</vt:i4>
      </vt:variant>
    </vt:vector>
  </HeadingPairs>
  <TitlesOfParts>
    <vt:vector size="20" baseType="lpstr">
      <vt:lpstr>Solstice</vt:lpstr>
      <vt:lpstr>Worksheet</vt:lpstr>
      <vt:lpstr>Measure of association</vt:lpstr>
      <vt:lpstr>เป้าหมายของการศึกษาทางระบาดวิทยา</vt:lpstr>
      <vt:lpstr>ชนิดของการวัดทางระบาดวิทยา</vt:lpstr>
      <vt:lpstr>การวัดความสัมพันธ์ระหว่างปัจจัยกับโรค</vt:lpstr>
      <vt:lpstr>The Null Value</vt:lpstr>
      <vt:lpstr>การคำนวณ risk ratio, rate ratio</vt:lpstr>
      <vt:lpstr>การวิเคราะห์ข้อมูล risk ratio</vt:lpstr>
      <vt:lpstr>การเกิดโรคอุจจาระร่วงในงานเลี้ยงแห่งหนึ่ง</vt:lpstr>
      <vt:lpstr>การสูบบุหรี่กับการเกิดมะเร็งปอด</vt:lpstr>
      <vt:lpstr>การแปลผล risk ratio, rate ratio</vt:lpstr>
      <vt:lpstr>Odds Ratios</vt:lpstr>
      <vt:lpstr>ภาพนิ่ง 12</vt:lpstr>
      <vt:lpstr>ภาพนิ่ง 13</vt:lpstr>
      <vt:lpstr>การเกิดโรคอาหารเป็นพิษในโรงเรียนแห่งหนึ่ง</vt:lpstr>
      <vt:lpstr>การแปลผล Odds Ratio</vt:lpstr>
      <vt:lpstr>การวิเคราะห์ข้อมูล prevalent ratio</vt:lpstr>
      <vt:lpstr>การออกกำลังกายกับภาวะอ้วน</vt:lpstr>
      <vt:lpstr>การแปลผล prevalent ratio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Epidemiology literacy</dc:title>
  <dc:creator>Corporate Edition</dc:creator>
  <cp:lastModifiedBy>nattaporn</cp:lastModifiedBy>
  <cp:revision>92</cp:revision>
  <dcterms:created xsi:type="dcterms:W3CDTF">2014-10-28T11:14:39Z</dcterms:created>
  <dcterms:modified xsi:type="dcterms:W3CDTF">2015-08-22T11:25:12Z</dcterms:modified>
</cp:coreProperties>
</file>